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5" r:id="rId1"/>
  </p:sldMasterIdLst>
  <p:notesMasterIdLst>
    <p:notesMasterId r:id="rId152"/>
  </p:notesMasterIdLst>
  <p:sldIdLst>
    <p:sldId id="256" r:id="rId2"/>
    <p:sldId id="257" r:id="rId3"/>
    <p:sldId id="258" r:id="rId4"/>
    <p:sldId id="401" r:id="rId5"/>
    <p:sldId id="402" r:id="rId6"/>
    <p:sldId id="261" r:id="rId7"/>
    <p:sldId id="403" r:id="rId8"/>
    <p:sldId id="404" r:id="rId9"/>
    <p:sldId id="262" r:id="rId10"/>
    <p:sldId id="405" r:id="rId11"/>
    <p:sldId id="406" r:id="rId12"/>
    <p:sldId id="407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9" r:id="rId59"/>
    <p:sldId id="308" r:id="rId60"/>
    <p:sldId id="310" r:id="rId61"/>
    <p:sldId id="319" r:id="rId62"/>
    <p:sldId id="320" r:id="rId63"/>
    <p:sldId id="321" r:id="rId64"/>
    <p:sldId id="322" r:id="rId65"/>
    <p:sldId id="311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12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13" r:id="rId97"/>
    <p:sldId id="352" r:id="rId98"/>
    <p:sldId id="353" r:id="rId99"/>
    <p:sldId id="314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15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16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17" r:id="rId140"/>
    <p:sldId id="391" r:id="rId141"/>
    <p:sldId id="392" r:id="rId142"/>
    <p:sldId id="393" r:id="rId143"/>
    <p:sldId id="318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79"/>
    <p:restoredTop sz="94719"/>
  </p:normalViewPr>
  <p:slideViewPr>
    <p:cSldViewPr snapToGrid="0">
      <p:cViewPr varScale="1">
        <p:scale>
          <a:sx n="120" d="100"/>
          <a:sy n="120" d="100"/>
        </p:scale>
        <p:origin x="5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AF40B5-82B0-4A45-A839-7B4B6CFA1A73}" type="datetimeFigureOut">
              <a:rPr lang="en-BR" smtClean="0"/>
              <a:t>31/08/24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96BEF-3D3E-4A45-8AA5-0AC9F70F5BB8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2962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77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9175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96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674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99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98273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107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7265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118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838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139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389731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5C96BEF-3D3E-4A45-8AA5-0AC9F70F5BB8}" type="slidenum">
              <a:rPr lang="en-BR" smtClean="0"/>
              <a:t>143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9214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3A76A3-ADC8-4477-8FC1-B9DD55D84908}" type="datetime1">
              <a:rPr lang="en-US" smtClean="0"/>
              <a:t>8/31/24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79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62538-DC4D-4667-96E5-B3278DDF8B12}" type="datetime1">
              <a:rPr lang="en-US" smtClean="0"/>
              <a:t>8/31/24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62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0548-5C08-4BE3-B63E-F2BB63B0B00C}" type="datetime1">
              <a:rPr lang="en-US" smtClean="0"/>
              <a:t>8/31/24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16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F49BE-398D-479A-8A7E-5DDBCA61EDCB}" type="datetime1">
              <a:rPr lang="en-US" smtClean="0"/>
              <a:t>8/31/24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619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1709738"/>
            <a:ext cx="10570210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4589463"/>
            <a:ext cx="105702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D0C193-4974-4A1F-9C63-07D595E30D66}" type="datetime1">
              <a:rPr lang="en-US" smtClean="0"/>
              <a:t>8/31/24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88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AA87F-28D4-4BF0-B81F-877A89DFD5AC}" type="datetime1">
              <a:rPr lang="en-US" smtClean="0"/>
              <a:t>8/31/24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797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1812"/>
            <a:ext cx="5220335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825749"/>
            <a:ext cx="5220335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1812"/>
            <a:ext cx="5183188" cy="935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25749"/>
            <a:ext cx="5183188" cy="33639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9F1F3-208B-49A3-B337-9C8ACEB3E0E1}" type="datetime1">
              <a:rPr lang="en-US" smtClean="0"/>
              <a:t>8/31/24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82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F6CA6-7293-4AA2-A0E0-A3BF4416E786}" type="datetime1">
              <a:rPr lang="en-US" smtClean="0"/>
              <a:t>8/31/24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31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D87016-7BCD-46FB-8EE3-AB6C369108B4}" type="datetime1">
              <a:rPr lang="en-US" smtClean="0"/>
              <a:t>8/31/24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71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19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92450"/>
            <a:ext cx="3994785" cy="27765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47011-1FFC-4EF8-9A2E-53B4AD2ADBD4}" type="datetime1">
              <a:rPr lang="en-US" smtClean="0"/>
              <a:t>8/31/24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516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2505456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3081275"/>
            <a:ext cx="3994785" cy="277977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2EB47-45B4-4EF5-A743-B4885DD2F060}" type="datetime1">
              <a:rPr lang="en-US" smtClean="0"/>
              <a:t>8/31/24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26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99B5B3C5-A599-465B-B2B9-866E8B2087CE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5C84982-7DD0-43B1-8A2D-BFA4DF1B4E60}"/>
              </a:ext>
            </a:extLst>
          </p:cNvPr>
          <p:cNvSpPr/>
          <p:nvPr/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8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</a:extLst>
            </p:cNvPr>
            <p:cNvSpPr/>
            <p:nvPr/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</a:extLst>
            </p:cNvPr>
            <p:cNvSpPr/>
            <p:nvPr/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</a:extLst>
            </p:cNvPr>
            <p:cNvSpPr/>
            <p:nvPr/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</a:extLst>
            </p:cNvPr>
            <p:cNvSpPr/>
            <p:nvPr/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</a:extLst>
            </p:cNvPr>
            <p:cNvSpPr/>
            <p:nvPr/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</a:extLst>
            </p:cNvPr>
            <p:cNvSpPr/>
            <p:nvPr/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</a:extLst>
            </p:cNvPr>
            <p:cNvSpPr/>
            <p:nvPr/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</a:extLst>
            </p:cNvPr>
            <p:cNvSpPr/>
            <p:nvPr/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</a:extLst>
            </p:cNvPr>
            <p:cNvSpPr/>
            <p:nvPr/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</a:extLst>
            </p:cNvPr>
            <p:cNvSpPr/>
            <p:nvPr/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</a:extLst>
            </p:cNvPr>
            <p:cNvSpPr/>
            <p:nvPr/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</a:extLst>
            </p:cNvPr>
            <p:cNvSpPr/>
            <p:nvPr/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</a:extLst>
            </p:cNvPr>
            <p:cNvSpPr/>
            <p:nvPr/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</a:extLst>
            </p:cNvPr>
            <p:cNvSpPr/>
            <p:nvPr/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</a:extLst>
            </p:cNvPr>
            <p:cNvSpPr/>
            <p:nvPr/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8D24A4-5FEC-4062-8995-EB21925B3B40}" type="datetime1">
              <a:rPr lang="en-US" smtClean="0"/>
              <a:t>8/31/24</a:t>
            </a:fld>
            <a:endParaRPr lang="en-US" sz="1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9315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65911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25625"/>
            <a:ext cx="1065911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334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>
            <a:lumMod val="75000"/>
            <a:lumOff val="2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6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6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6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/3.0/" TargetMode="External"/><Relationship Id="rId4" Type="http://schemas.openxmlformats.org/officeDocument/2006/relationships/hyperlink" Target="https://freepngimg.com/png/16460-networking-transparent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allpaperflare.com/security-solutions-global-security-online-security-house-security-wallpaper-aavkc/download/1360x768" TargetMode="Externa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6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pensource.com/article/21/6/java-serverless-functions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6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42659193@N03/8905201835" TargetMode="Externa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6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Oakland_Bay_Bridge_Western_Part.jpg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26278138@N03/16689216443/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kx.com/q/cloud/aws/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pixabay.com/en/dock-container-export-cargo-441989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allpaperflare.com/mining-rig-data-center-google-server-datacenter-the-way-forward-wallpaper-mjpnj/download/3840x2160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e-coding-computer-data-574071/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code-coding-computer-data-574071/" TargetMode="External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152824664@N07/42271822770" TargetMode="External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flickr.com/photos/mandj98/48055807752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ixabay.com/en/communication-connection-global-1297544/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ird_migr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7" name="Picture 56" descr="A circular pattern with dots and lines&#10;&#10;Description automatically generated with medium confidence">
            <a:extLst>
              <a:ext uri="{FF2B5EF4-FFF2-40B4-BE49-F238E27FC236}">
                <a16:creationId xmlns:a16="http://schemas.microsoft.com/office/drawing/2014/main" id="{797CC299-CBCE-7F7F-EE07-8BD1C50AAE5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7C8248-1996-7E81-C130-F9C89C109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849" y="2313296"/>
            <a:ext cx="5300988" cy="1826983"/>
          </a:xfrm>
        </p:spPr>
        <p:txBody>
          <a:bodyPr anchor="t">
            <a:normAutofit/>
          </a:bodyPr>
          <a:lstStyle/>
          <a:p>
            <a:pPr algn="l"/>
            <a:r>
              <a:rPr lang="en-BR" sz="4200"/>
              <a:t>AWS Certified Solutions Architect Associate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AF8DA2-1AB1-9122-406A-539F3856B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7849" y="4322327"/>
            <a:ext cx="5300981" cy="747817"/>
          </a:xfrm>
        </p:spPr>
        <p:txBody>
          <a:bodyPr anchor="t">
            <a:normAutofit/>
          </a:bodyPr>
          <a:lstStyle/>
          <a:p>
            <a:pPr algn="l"/>
            <a:r>
              <a:rPr lang="en-BR" sz="2000" dirty="0"/>
              <a:t>Estudo orientado a serviços</a:t>
            </a:r>
          </a:p>
        </p:txBody>
      </p:sp>
    </p:spTree>
    <p:extLst>
      <p:ext uri="{BB962C8B-B14F-4D97-AF65-F5344CB8AC3E}">
        <p14:creationId xmlns:p14="http://schemas.microsoft.com/office/powerpoint/2010/main" val="76620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949285" y="286678"/>
            <a:ext cx="122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" y="183965"/>
            <a:ext cx="574758" cy="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cesso de ETL do bucket de origem do S3 por meio de Step Functions, AWS Glue e Amazon SNS em 10 etapas.">
            <a:extLst>
              <a:ext uri="{FF2B5EF4-FFF2-40B4-BE49-F238E27FC236}">
                <a16:creationId xmlns:a16="http://schemas.microsoft.com/office/drawing/2014/main" id="{358AE9E5-2117-19BA-7E9A-B5D5EDDA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41" y="1534706"/>
            <a:ext cx="9511717" cy="37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9AD63-6FCA-C9E0-63A0-7A639CD4172F}"/>
              </a:ext>
            </a:extLst>
          </p:cNvPr>
          <p:cNvSpPr txBox="1"/>
          <p:nvPr/>
        </p:nvSpPr>
        <p:spPr>
          <a:xfrm>
            <a:off x="597016" y="5924991"/>
            <a:ext cx="107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/prescriptive-guidance/latest/patterns/orchestrate-an-etl-pipeline-with-validation-transformation-and-partitioning-using-aws-step-functions.html?did=</a:t>
            </a:r>
            <a:r>
              <a:rPr lang="en-US" dirty="0" err="1"/>
              <a:t>pg_card&amp;trk</a:t>
            </a:r>
            <a:r>
              <a:rPr lang="en-US" dirty="0"/>
              <a:t>=</a:t>
            </a:r>
            <a:r>
              <a:rPr lang="en-US" dirty="0" err="1"/>
              <a:t>pg_card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2162729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34016" y="3881600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Application Discovery Service</a:t>
            </a:r>
          </a:p>
        </p:txBody>
      </p:sp>
      <p:pic>
        <p:nvPicPr>
          <p:cNvPr id="129026" name="Picture 2" descr="Migrate to AWS Cloud | Salesforce Trailhead">
            <a:extLst>
              <a:ext uri="{FF2B5EF4-FFF2-40B4-BE49-F238E27FC236}">
                <a16:creationId xmlns:a16="http://schemas.microsoft.com/office/drawing/2014/main" id="{27AD3548-2536-FABE-C060-27EABC878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5376" y="3247023"/>
            <a:ext cx="560624" cy="560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6594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80228" y="3877126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Application Migration Service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0050" name="Picture 2" descr="Cloud Icons | AWS Application Migration Service">
            <a:extLst>
              <a:ext uri="{FF2B5EF4-FFF2-40B4-BE49-F238E27FC236}">
                <a16:creationId xmlns:a16="http://schemas.microsoft.com/office/drawing/2014/main" id="{35970A2F-D5F8-EBD0-F3AF-DF0591EAB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759" y="3298057"/>
            <a:ext cx="529168" cy="52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11738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84624" y="4041452"/>
            <a:ext cx="3422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Database Migration Service</a:t>
            </a:r>
          </a:p>
        </p:txBody>
      </p:sp>
      <p:pic>
        <p:nvPicPr>
          <p:cNvPr id="131074" name="Picture 2" descr="Cloud Icons | AWS Database Migration Service">
            <a:extLst>
              <a:ext uri="{FF2B5EF4-FFF2-40B4-BE49-F238E27FC236}">
                <a16:creationId xmlns:a16="http://schemas.microsoft.com/office/drawing/2014/main" id="{36286358-0164-BABC-3D3C-8605E066D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760" y="3258205"/>
            <a:ext cx="654479" cy="65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21759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7202" y="3763596"/>
            <a:ext cx="157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Datasync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2098" name="Picture 2" descr="AWS] DataSync – Scriptorium">
            <a:extLst>
              <a:ext uri="{FF2B5EF4-FFF2-40B4-BE49-F238E27FC236}">
                <a16:creationId xmlns:a16="http://schemas.microsoft.com/office/drawing/2014/main" id="{F8DEC276-E373-6021-1F09-1C342338A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212" y="2949264"/>
            <a:ext cx="667091" cy="66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020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2977" y="3616355"/>
            <a:ext cx="2115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Migration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3122" name="Picture 2" descr="Executing Migrations to AWS">
            <a:extLst>
              <a:ext uri="{FF2B5EF4-FFF2-40B4-BE49-F238E27FC236}">
                <a16:creationId xmlns:a16="http://schemas.microsoft.com/office/drawing/2014/main" id="{BCAE1953-4571-6DB9-E24D-4AE77E68A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84" y="2906467"/>
            <a:ext cx="712673" cy="67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59618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59150" y="3776829"/>
            <a:ext cx="1901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Família AWS Snow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4146" name="Picture 2" descr="Cloud Icons | AWS Snowball Edge">
            <a:extLst>
              <a:ext uri="{FF2B5EF4-FFF2-40B4-BE49-F238E27FC236}">
                <a16:creationId xmlns:a16="http://schemas.microsoft.com/office/drawing/2014/main" id="{64028700-990E-9D65-2598-7AE793B18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147" y="2973144"/>
            <a:ext cx="727046" cy="727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0515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86594" y="4081151"/>
            <a:ext cx="2168234" cy="375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Transfer Family</a:t>
            </a:r>
          </a:p>
        </p:txBody>
      </p:sp>
      <p:pic>
        <p:nvPicPr>
          <p:cNvPr id="135170" name="Picture 2" descr="AWS Transfer Family. AWS Transfer Family | by Sai Deva Harsha | Medium">
            <a:extLst>
              <a:ext uri="{FF2B5EF4-FFF2-40B4-BE49-F238E27FC236}">
                <a16:creationId xmlns:a16="http://schemas.microsoft.com/office/drawing/2014/main" id="{095B05C4-6822-02E3-CB45-FE944E318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22" y="3366573"/>
            <a:ext cx="650578" cy="65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262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cloud computing system with laptops and devices&#10;&#10;Description automatically generated">
            <a:extLst>
              <a:ext uri="{FF2B5EF4-FFF2-40B4-BE49-F238E27FC236}">
                <a16:creationId xmlns:a16="http://schemas.microsoft.com/office/drawing/2014/main" id="{E251BB7F-4FA8-3B18-57C5-685D5A0A3EB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1430" b="223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13: Networking and Content Delivery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26C81C-3D95-5EB0-BD0A-9949F469AD8B}"/>
              </a:ext>
            </a:extLst>
          </p:cNvPr>
          <p:cNvSpPr txBox="1"/>
          <p:nvPr/>
        </p:nvSpPr>
        <p:spPr>
          <a:xfrm>
            <a:off x="9872134" y="6657945"/>
            <a:ext cx="231986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BR" sz="700">
                <a:solidFill>
                  <a:srgbClr val="FFFFFF"/>
                </a:solidFill>
                <a:hlinkClick r:id="rId4" tooltip="https://freepngimg.com/png/16460-networking-transparen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BR" sz="700">
                <a:solidFill>
                  <a:srgbClr val="FFFFFF"/>
                </a:solidFill>
              </a:rPr>
              <a:t> by Unknown Author is licensed under </a:t>
            </a:r>
            <a:r>
              <a:rPr lang="en-BR" sz="700">
                <a:solidFill>
                  <a:srgbClr val="FFFFFF"/>
                </a:solidFill>
                <a:hlinkClick r:id="rId5" tooltip="https://creativecommons.org/licenses/by-nc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</a:t>
            </a:r>
            <a:endParaRPr lang="en-BR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4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96330" y="3924290"/>
            <a:ext cx="1660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Client VPN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6194" name="Picture 2" descr="GitHub - scottpedia/aws-client-vpn-setup: Automation script that helps you  create an OpenVPN service using AWS Client VPN Endpoint.">
            <a:extLst>
              <a:ext uri="{FF2B5EF4-FFF2-40B4-BE49-F238E27FC236}">
                <a16:creationId xmlns:a16="http://schemas.microsoft.com/office/drawing/2014/main" id="{105539CD-5C69-E446-A3C2-E29E4868A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170" y="3244623"/>
            <a:ext cx="641830" cy="64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2465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53565" y="3779992"/>
            <a:ext cx="21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CloudFront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7218" name="Picture 2" descr="Learn About the Content Delivery Network | Salesforce Trailhead">
            <a:extLst>
              <a:ext uri="{FF2B5EF4-FFF2-40B4-BE49-F238E27FC236}">
                <a16:creationId xmlns:a16="http://schemas.microsoft.com/office/drawing/2014/main" id="{B1343000-818A-EE23-BE55-DDDBA574C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343" y="3166743"/>
            <a:ext cx="576044" cy="57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949285" y="286678"/>
            <a:ext cx="122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" y="183965"/>
            <a:ext cx="574758" cy="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rocesso de ETL do bucket de origem do S3 por meio de Step Functions, AWS Glue e Amazon SNS em 10 etapas.">
            <a:extLst>
              <a:ext uri="{FF2B5EF4-FFF2-40B4-BE49-F238E27FC236}">
                <a16:creationId xmlns:a16="http://schemas.microsoft.com/office/drawing/2014/main" id="{358AE9E5-2117-19BA-7E9A-B5D5EDDA1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41" y="1534706"/>
            <a:ext cx="9511717" cy="378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9AD63-6FCA-C9E0-63A0-7A639CD4172F}"/>
              </a:ext>
            </a:extLst>
          </p:cNvPr>
          <p:cNvSpPr txBox="1"/>
          <p:nvPr/>
        </p:nvSpPr>
        <p:spPr>
          <a:xfrm>
            <a:off x="597016" y="5924991"/>
            <a:ext cx="107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/prescriptive-guidance/latest/patterns/orchestrate-an-etl-pipeline-with-validation-transformation-and-partitioning-using-aws-step-functions.html?did=</a:t>
            </a:r>
            <a:r>
              <a:rPr lang="en-US" dirty="0" err="1"/>
              <a:t>pg_card&amp;trk</a:t>
            </a:r>
            <a:r>
              <a:rPr lang="en-US" dirty="0"/>
              <a:t>=</a:t>
            </a:r>
            <a:r>
              <a:rPr lang="en-US" dirty="0" err="1"/>
              <a:t>pg_card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9841264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6063" y="3739624"/>
            <a:ext cx="2134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Direct Connect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8242" name="Picture 2" descr="Cloud Icons | AWS Direct Connect">
            <a:extLst>
              <a:ext uri="{FF2B5EF4-FFF2-40B4-BE49-F238E27FC236}">
                <a16:creationId xmlns:a16="http://schemas.microsoft.com/office/drawing/2014/main" id="{6A16FF82-EE47-910F-F4E5-3657990E79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141" y="3051491"/>
            <a:ext cx="570353" cy="57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070240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99775" y="3739624"/>
            <a:ext cx="229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Elastic Load Balancing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39270" name="Picture 6" descr="AWS ELB Monitoring with Instana | IBM">
            <a:extLst>
              <a:ext uri="{FF2B5EF4-FFF2-40B4-BE49-F238E27FC236}">
                <a16:creationId xmlns:a16="http://schemas.microsoft.com/office/drawing/2014/main" id="{A7B016E0-8A75-854F-05ED-49BF426D93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3632" y="2595806"/>
            <a:ext cx="1388161" cy="104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098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05557" y="3913804"/>
            <a:ext cx="243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Global Accelerator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6717835" y="1076804"/>
            <a:ext cx="928604" cy="1092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0290" name="Picture 2" descr="AWS Global Accelerator - AWS Networking &amp; Content Delivery - AWS Video  Catalog">
            <a:extLst>
              <a:ext uri="{FF2B5EF4-FFF2-40B4-BE49-F238E27FC236}">
                <a16:creationId xmlns:a16="http://schemas.microsoft.com/office/drawing/2014/main" id="{D271EA70-AB8C-8822-F5EE-99462E35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63" y="3044371"/>
            <a:ext cx="676712" cy="67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4917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70633" y="3491858"/>
            <a:ext cx="2435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PrivateLink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1314" name="Picture 2" descr="AWS PrivateLink | Honeycomb">
            <a:extLst>
              <a:ext uri="{FF2B5EF4-FFF2-40B4-BE49-F238E27FC236}">
                <a16:creationId xmlns:a16="http://schemas.microsoft.com/office/drawing/2014/main" id="{BB93927C-BD5E-7E35-5E4A-63A3ADE03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24575" r="34108" b="27026"/>
          <a:stretch/>
        </p:blipFill>
        <p:spPr bwMode="auto">
          <a:xfrm>
            <a:off x="5167618" y="2827002"/>
            <a:ext cx="617024" cy="60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0271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81847" y="3466205"/>
            <a:ext cx="18978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Route 53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2338" name="Picture 2" descr="Cloud Icons | Amazon Route 53 64@5x">
            <a:extLst>
              <a:ext uri="{FF2B5EF4-FFF2-40B4-BE49-F238E27FC236}">
                <a16:creationId xmlns:a16="http://schemas.microsoft.com/office/drawing/2014/main" id="{952F0ECD-541C-A4E1-B9B4-0055EFDA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07" y="2783146"/>
            <a:ext cx="645854" cy="64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84478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2" y="3536703"/>
            <a:ext cx="21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Site-to-Site VPN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3362" name="Picture 2" descr="Configuring AWS VPN for UK public sector use | AWS Security Blog">
            <a:extLst>
              <a:ext uri="{FF2B5EF4-FFF2-40B4-BE49-F238E27FC236}">
                <a16:creationId xmlns:a16="http://schemas.microsoft.com/office/drawing/2014/main" id="{2EF56574-0E07-2436-FC1D-2B50C0E37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4679" y="2761305"/>
            <a:ext cx="1361365" cy="68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8065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88286" y="3545113"/>
            <a:ext cx="21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Transit Gateway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4386" name="Picture 2" descr="Cloud Icons | AWS Transit Gateway">
            <a:extLst>
              <a:ext uri="{FF2B5EF4-FFF2-40B4-BE49-F238E27FC236}">
                <a16:creationId xmlns:a16="http://schemas.microsoft.com/office/drawing/2014/main" id="{D6B17926-5746-AE8A-B84F-3B06C4B8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507" y="2846297"/>
            <a:ext cx="637465" cy="637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11276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04008" y="3662939"/>
            <a:ext cx="139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VPC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5410" name="Picture 2" descr="Mastering Network Security: A Comprehensive Guide to Amazon VPC in AWS | by  Anil Gulati | Stackademic">
            <a:extLst>
              <a:ext uri="{FF2B5EF4-FFF2-40B4-BE49-F238E27FC236}">
                <a16:creationId xmlns:a16="http://schemas.microsoft.com/office/drawing/2014/main" id="{665D3DF8-2EBF-3208-E723-7B8638D9E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4396" y="3000410"/>
            <a:ext cx="592289" cy="59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400888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map of the world with padlocks&#10;&#10;Description automatically generated">
            <a:extLst>
              <a:ext uri="{FF2B5EF4-FFF2-40B4-BE49-F238E27FC236}">
                <a16:creationId xmlns:a16="http://schemas.microsoft.com/office/drawing/2014/main" id="{92B2E5AB-D415-4675-83B2-5C6E964F80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983" r="746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14: Security, Identity and Compliance</a:t>
            </a:r>
          </a:p>
        </p:txBody>
      </p:sp>
    </p:spTree>
    <p:extLst>
      <p:ext uri="{BB962C8B-B14F-4D97-AF65-F5344CB8AC3E}">
        <p14:creationId xmlns:p14="http://schemas.microsoft.com/office/powerpoint/2010/main" val="347727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25687" y="3563603"/>
            <a:ext cx="139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Artifact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6434" name="Picture 2" descr="Use AWS Services to Stay Compliant | Salesforce Trailhead">
            <a:extLst>
              <a:ext uri="{FF2B5EF4-FFF2-40B4-BE49-F238E27FC236}">
                <a16:creationId xmlns:a16="http://schemas.microsoft.com/office/drawing/2014/main" id="{CDE739D0-FCB7-84BF-459F-3EF89E5A76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090" y="2950748"/>
            <a:ext cx="588600" cy="58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79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949285" y="286678"/>
            <a:ext cx="1226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6" y="183965"/>
            <a:ext cx="574758" cy="57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A9AD63-6FCA-C9E0-63A0-7A639CD4172F}"/>
              </a:ext>
            </a:extLst>
          </p:cNvPr>
          <p:cNvSpPr txBox="1"/>
          <p:nvPr/>
        </p:nvSpPr>
        <p:spPr>
          <a:xfrm>
            <a:off x="613794" y="5228325"/>
            <a:ext cx="10785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https://docs.aws.amazon.com/</a:t>
            </a:r>
            <a:r>
              <a:rPr lang="en-US" dirty="0" err="1"/>
              <a:t>pt_br</a:t>
            </a:r>
            <a:r>
              <a:rPr lang="en-US" dirty="0"/>
              <a:t>/prescriptive-guidance/latest/patterns/orchestrate-an-etl-pipeline-with-validation-transformation-and-partitioning-using-aws-step-functions.html?did=</a:t>
            </a:r>
            <a:r>
              <a:rPr lang="en-US" dirty="0" err="1"/>
              <a:t>pg_card&amp;trk</a:t>
            </a:r>
            <a:r>
              <a:rPr lang="en-US" dirty="0"/>
              <a:t>=</a:t>
            </a:r>
            <a:r>
              <a:rPr lang="en-US" dirty="0" err="1"/>
              <a:t>pg_card</a:t>
            </a:r>
            <a:endParaRPr lang="en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EAD869-90FC-3040-9423-2BF56512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4" y="1742455"/>
            <a:ext cx="10623333" cy="30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327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99478" y="3739624"/>
            <a:ext cx="2091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Audit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7458" name="Picture 2" descr="Use AWS Services to Stay Compliant | Salesforce Trailhead">
            <a:extLst>
              <a:ext uri="{FF2B5EF4-FFF2-40B4-BE49-F238E27FC236}">
                <a16:creationId xmlns:a16="http://schemas.microsoft.com/office/drawing/2014/main" id="{5FD8FB1E-5A39-EA73-1377-AA58AA61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09" y="3026276"/>
            <a:ext cx="620782" cy="62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596730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99774" y="3814894"/>
            <a:ext cx="2511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Certificate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8482" name="Picture 2" descr="AWS Certificate Manager Logo PNG Vector (SVG) Free Download">
            <a:extLst>
              <a:ext uri="{FF2B5EF4-FFF2-40B4-BE49-F238E27FC236}">
                <a16:creationId xmlns:a16="http://schemas.microsoft.com/office/drawing/2014/main" id="{ACECEC8D-EF97-F2A7-2627-2E9900F93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257" y="3092272"/>
            <a:ext cx="564061" cy="5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8574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66202" y="4174303"/>
            <a:ext cx="1846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CloudHSM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49506" name="Picture 2" descr="Cloud Icons | AWS CloudHSM">
            <a:extLst>
              <a:ext uri="{FF2B5EF4-FFF2-40B4-BE49-F238E27FC236}">
                <a16:creationId xmlns:a16="http://schemas.microsoft.com/office/drawing/2014/main" id="{2F19AEF6-B087-1F6D-26E3-7EC023619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449" y="3485374"/>
            <a:ext cx="607899" cy="60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3465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4322" y="3672512"/>
            <a:ext cx="1725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Cognito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0530" name="Picture 2" descr="Amazon Cognito">
            <a:extLst>
              <a:ext uri="{FF2B5EF4-FFF2-40B4-BE49-F238E27FC236}">
                <a16:creationId xmlns:a16="http://schemas.microsoft.com/office/drawing/2014/main" id="{B4A91F2C-2A1F-9947-2DBF-582B0CA96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075" y="3083130"/>
            <a:ext cx="552177" cy="55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298197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73864" y="3636806"/>
            <a:ext cx="1940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Detective</a:t>
            </a:r>
          </a:p>
        </p:txBody>
      </p:sp>
      <p:pic>
        <p:nvPicPr>
          <p:cNvPr id="151556" name="Picture 4" descr="AWS Detective - Scaler Topics">
            <a:extLst>
              <a:ext uri="{FF2B5EF4-FFF2-40B4-BE49-F238E27FC236}">
                <a16:creationId xmlns:a16="http://schemas.microsoft.com/office/drawing/2014/main" id="{C70CB07E-6D28-2990-3DCF-3B2DBECD7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39" t="40707" r="37992" b="28182"/>
          <a:stretch/>
        </p:blipFill>
        <p:spPr bwMode="auto">
          <a:xfrm>
            <a:off x="5146981" y="2944752"/>
            <a:ext cx="599487" cy="616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27491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06412" y="3750425"/>
            <a:ext cx="2389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Directory Service</a:t>
            </a:r>
          </a:p>
        </p:txBody>
      </p:sp>
      <p:pic>
        <p:nvPicPr>
          <p:cNvPr id="152578" name="Picture 2" descr="AWS Directory Service - AWS Security Identity &amp; Compliance - AWS Video  Catalog">
            <a:extLst>
              <a:ext uri="{FF2B5EF4-FFF2-40B4-BE49-F238E27FC236}">
                <a16:creationId xmlns:a16="http://schemas.microsoft.com/office/drawing/2014/main" id="{950B3F0F-8DAB-B81F-41A2-15BA6455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2785" y="3011617"/>
            <a:ext cx="616901" cy="61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4638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23290" y="3584311"/>
            <a:ext cx="231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Firewall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3602" name="Picture 2" descr="Cloud Icons | AWS Firewall Manager">
            <a:extLst>
              <a:ext uri="{FF2B5EF4-FFF2-40B4-BE49-F238E27FC236}">
                <a16:creationId xmlns:a16="http://schemas.microsoft.com/office/drawing/2014/main" id="{8CBC6C3A-9F5D-CC3A-EEAF-7BA4EC13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545" y="2915058"/>
            <a:ext cx="632746" cy="63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1421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4" y="3419285"/>
            <a:ext cx="2317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GuardDuty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4626" name="Picture 2" descr="Four use cases for GuardDuty Malware Protection On-demand malware scan | AWS  Security Blog">
            <a:extLst>
              <a:ext uri="{FF2B5EF4-FFF2-40B4-BE49-F238E27FC236}">
                <a16:creationId xmlns:a16="http://schemas.microsoft.com/office/drawing/2014/main" id="{B12C7EE4-08D1-2334-D44E-B4A41958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958" y="2833862"/>
            <a:ext cx="1096436" cy="54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36071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96593" y="3491257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IAM Identity Center</a:t>
            </a:r>
          </a:p>
          <a:p>
            <a:r>
              <a:rPr lang="en-US" dirty="0"/>
              <a:t>(AWS Single Sign-On)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5650" name="Picture 2" descr="Use IAM Identity Center (AWS SSO) to Protect your CloudFront | Serverless  Guru">
            <a:extLst>
              <a:ext uri="{FF2B5EF4-FFF2-40B4-BE49-F238E27FC236}">
                <a16:creationId xmlns:a16="http://schemas.microsoft.com/office/drawing/2014/main" id="{EAF67588-A420-5D1D-23D9-334250C1D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89" y="2770186"/>
            <a:ext cx="669764" cy="66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39762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70572" y="3584311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Identity and Access Management (IAM)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6674" name="Picture 2" descr="Control Access with AWS Identity and Access Management | Salesforce">
            <a:extLst>
              <a:ext uri="{FF2B5EF4-FFF2-40B4-BE49-F238E27FC236}">
                <a16:creationId xmlns:a16="http://schemas.microsoft.com/office/drawing/2014/main" id="{16026DC0-D600-81DD-B5C0-8C34AC939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332" y="2674433"/>
            <a:ext cx="770467" cy="77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28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41115" y="3699545"/>
            <a:ext cx="1652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Kinesis</a:t>
            </a:r>
            <a:endParaRPr lang="en-BR" dirty="0"/>
          </a:p>
        </p:txBody>
      </p:sp>
      <p:pic>
        <p:nvPicPr>
          <p:cNvPr id="15362" name="Picture 2" descr="Amazon Kinesis Vector Logo - Download Free SVG Icon | Worldvectorlogo">
            <a:extLst>
              <a:ext uri="{FF2B5EF4-FFF2-40B4-BE49-F238E27FC236}">
                <a16:creationId xmlns:a16="http://schemas.microsoft.com/office/drawing/2014/main" id="{D6050300-94EA-9C48-D989-8B41E5C97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19" y="2724486"/>
            <a:ext cx="835461" cy="83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2341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7982" y="3739624"/>
            <a:ext cx="1865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Inspector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7698" name="Picture 2" descr="Learn About AWS Security Services | Salesforce Trailhead">
            <a:extLst>
              <a:ext uri="{FF2B5EF4-FFF2-40B4-BE49-F238E27FC236}">
                <a16:creationId xmlns:a16="http://schemas.microsoft.com/office/drawing/2014/main" id="{B6E2C347-5579-AF72-31F3-33C677072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731" y="3023591"/>
            <a:ext cx="601211" cy="6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957143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3713" y="3748037"/>
            <a:ext cx="2586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Key Management Service (AWS KMS)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8722" name="Picture 2" descr="AWS] Key Management Service (KMS) – Scriptorium">
            <a:extLst>
              <a:ext uri="{FF2B5EF4-FFF2-40B4-BE49-F238E27FC236}">
                <a16:creationId xmlns:a16="http://schemas.microsoft.com/office/drawing/2014/main" id="{EE127902-B83D-CBA1-B100-AAC3B3D07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56" y="3064500"/>
            <a:ext cx="691196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097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41822" y="3687184"/>
            <a:ext cx="174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Macie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59746" name="Picture 2" descr="Amazon Macie - AWS Security Identity &amp; Compliance - AWS Video Catalog">
            <a:extLst>
              <a:ext uri="{FF2B5EF4-FFF2-40B4-BE49-F238E27FC236}">
                <a16:creationId xmlns:a16="http://schemas.microsoft.com/office/drawing/2014/main" id="{8F2F9F77-C78E-6D34-FBC8-589C93047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561" y="3104003"/>
            <a:ext cx="583181" cy="58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30605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405436" y="3739624"/>
            <a:ext cx="237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Network Firewall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0770" name="Picture 2" descr="Cloud Icons | AWS Network Firewall">
            <a:extLst>
              <a:ext uri="{FF2B5EF4-FFF2-40B4-BE49-F238E27FC236}">
                <a16:creationId xmlns:a16="http://schemas.microsoft.com/office/drawing/2014/main" id="{22224B1E-9CA3-D8D9-679F-6F00FEB99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620" y="3033329"/>
            <a:ext cx="633446" cy="63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620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08124" y="358517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Resource Access Manager (AWS RAM)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1794" name="Picture 2" descr="AWS Resource Access Manager - AWS Security Identity &amp; Compliance - AWS  Video Catalog">
            <a:extLst>
              <a:ext uri="{FF2B5EF4-FFF2-40B4-BE49-F238E27FC236}">
                <a16:creationId xmlns:a16="http://schemas.microsoft.com/office/drawing/2014/main" id="{A80E3A4A-1F81-FF3B-B0BE-3082D432C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040" y="2896506"/>
            <a:ext cx="651459" cy="65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25855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Secrets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2818" name="Picture 2" descr="AWS Secrets Manager | Honeycomb">
            <a:extLst>
              <a:ext uri="{FF2B5EF4-FFF2-40B4-BE49-F238E27FC236}">
                <a16:creationId xmlns:a16="http://schemas.microsoft.com/office/drawing/2014/main" id="{859E9108-6524-DE8F-7A90-F8BCA47AED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05" t="26835" r="33445" b="27301"/>
          <a:stretch/>
        </p:blipFill>
        <p:spPr bwMode="auto">
          <a:xfrm>
            <a:off x="5765934" y="2785792"/>
            <a:ext cx="660132" cy="60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4758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Security Hub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3842" name="Picture 2" descr="Learn About AWS Security Services | Salesforce Trailhead">
            <a:extLst>
              <a:ext uri="{FF2B5EF4-FFF2-40B4-BE49-F238E27FC236}">
                <a16:creationId xmlns:a16="http://schemas.microsoft.com/office/drawing/2014/main" id="{CC395743-5D96-E268-7DB1-F6FE1FD59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197" y="2733608"/>
            <a:ext cx="658187" cy="65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11960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153795" y="3665669"/>
            <a:ext cx="1247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Shield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4866" name="Picture 2" descr="Protect Against DOS and DDoS Attacks with AWS Shield | Salesforce">
            <a:extLst>
              <a:ext uri="{FF2B5EF4-FFF2-40B4-BE49-F238E27FC236}">
                <a16:creationId xmlns:a16="http://schemas.microsoft.com/office/drawing/2014/main" id="{03E9694A-2D99-3FA3-795B-A00B7415D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96" y="2933711"/>
            <a:ext cx="693203" cy="65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75705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11169" y="3816275"/>
            <a:ext cx="1114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WAF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5890" name="Picture 2" descr="2022, Amazon Web Services, Inc. or its affiliates. All rights reserved.">
            <a:extLst>
              <a:ext uri="{FF2B5EF4-FFF2-40B4-BE49-F238E27FC236}">
                <a16:creationId xmlns:a16="http://schemas.microsoft.com/office/drawing/2014/main" id="{CBA36D98-E704-4E7E-C6C4-793A50B6B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984" y="3033062"/>
            <a:ext cx="682016" cy="682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37957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close-up of a computer&#10;&#10;Description automatically generated">
            <a:extLst>
              <a:ext uri="{FF2B5EF4-FFF2-40B4-BE49-F238E27FC236}">
                <a16:creationId xmlns:a16="http://schemas.microsoft.com/office/drawing/2014/main" id="{429A7F2E-F297-45FF-6F86-6748CE27A8F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Seção 15: Serverless</a:t>
            </a:r>
          </a:p>
        </p:txBody>
      </p:sp>
    </p:spTree>
    <p:extLst>
      <p:ext uri="{BB962C8B-B14F-4D97-AF65-F5344CB8AC3E}">
        <p14:creationId xmlns:p14="http://schemas.microsoft.com/office/powerpoint/2010/main" val="115395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81356" y="3699544"/>
            <a:ext cx="2113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Lake Formation</a:t>
            </a:r>
            <a:endParaRPr lang="en-BR" dirty="0"/>
          </a:p>
        </p:txBody>
      </p:sp>
      <p:pic>
        <p:nvPicPr>
          <p:cNvPr id="17410" name="Picture 2" descr="Draw AWS Architecture Diagrams Online">
            <a:extLst>
              <a:ext uri="{FF2B5EF4-FFF2-40B4-BE49-F238E27FC236}">
                <a16:creationId xmlns:a16="http://schemas.microsoft.com/office/drawing/2014/main" id="{6DF9B113-4E21-BF81-68E6-5AA7CB4BA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459" y="2643470"/>
            <a:ext cx="871011" cy="87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50848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50457" y="3635185"/>
            <a:ext cx="1557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AppSync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6914" name="Picture 2" descr="Cloud Icons | AWS AppSync">
            <a:extLst>
              <a:ext uri="{FF2B5EF4-FFF2-40B4-BE49-F238E27FC236}">
                <a16:creationId xmlns:a16="http://schemas.microsoft.com/office/drawing/2014/main" id="{DFC4786E-3D5C-2060-D64F-D610ECD1E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952" y="2935467"/>
            <a:ext cx="650301" cy="65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279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0156" y="3654911"/>
            <a:ext cx="136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</a:t>
            </a:r>
            <a:r>
              <a:rPr lang="en-US" dirty="0" err="1"/>
              <a:t>Fargate</a:t>
            </a:r>
            <a:r>
              <a:rPr lang="en-US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7938" name="Picture 2" descr="Turn on/off AWS Fargate @ AWS Pipelines | by Miguel Duque | UpHill Health |  Engineering &amp; Design | Medium">
            <a:extLst>
              <a:ext uri="{FF2B5EF4-FFF2-40B4-BE49-F238E27FC236}">
                <a16:creationId xmlns:a16="http://schemas.microsoft.com/office/drawing/2014/main" id="{325F0621-49DE-0DF6-12A8-66A2BADA4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232" y="2933711"/>
            <a:ext cx="774162" cy="6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63049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Lambda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8962" name="Picture 2" descr="Automate Image Resize in AWS S3 with Serverless Computing - CodeSolutionsHub">
            <a:extLst>
              <a:ext uri="{FF2B5EF4-FFF2-40B4-BE49-F238E27FC236}">
                <a16:creationId xmlns:a16="http://schemas.microsoft.com/office/drawing/2014/main" id="{D42CFFAA-8C7E-DF04-C2C4-EB7635190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9" t="14010" r="16142" b="24455"/>
          <a:stretch/>
        </p:blipFill>
        <p:spPr bwMode="auto">
          <a:xfrm>
            <a:off x="5333758" y="2717852"/>
            <a:ext cx="652641" cy="65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49686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821" name="Rectangle 6882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823" name="Rectangle 68822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82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826" name="Oval 6882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7" name="Oval 6882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8" name="Oval 6882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29" name="Oval 6882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0" name="Oval 6882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831" name="Oval 6883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2" name="Oval 6883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3" name="Oval 6883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4" name="Oval 6883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835" name="Oval 6883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36" name="Freeform: Shape 68835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7" name="Freeform: Shape 68836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8" name="Freeform: Shape 68837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839" name="Oval 6883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840" name="Freeform: Shape 68839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842" name="Rectangle 6884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7" descr="A room with many drawers&#10;&#10;Description automatically generated">
            <a:extLst>
              <a:ext uri="{FF2B5EF4-FFF2-40B4-BE49-F238E27FC236}">
                <a16:creationId xmlns:a16="http://schemas.microsoft.com/office/drawing/2014/main" id="{9C59A158-47C9-8CA6-9539-DE1CDDDCE8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1" b="1551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844" name="Rectangle 68843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Seção 16: Storage</a:t>
            </a:r>
          </a:p>
        </p:txBody>
      </p:sp>
    </p:spTree>
    <p:extLst>
      <p:ext uri="{BB962C8B-B14F-4D97-AF65-F5344CB8AC3E}">
        <p14:creationId xmlns:p14="http://schemas.microsoft.com/office/powerpoint/2010/main" val="2529965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Backup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69986" name="Picture 2" descr="AWS Backup Logo PNG Vector (SVG) Free Download">
            <a:extLst>
              <a:ext uri="{FF2B5EF4-FFF2-40B4-BE49-F238E27FC236}">
                <a16:creationId xmlns:a16="http://schemas.microsoft.com/office/drawing/2014/main" id="{263A025A-5809-59FF-B66E-D41E2B1FB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896" y="2730680"/>
            <a:ext cx="679038" cy="67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743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Block Store (Amazon EBS)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1010" name="Picture 2" descr="Amazon Elastic Block Store Vector Logo - Download Free SVG Icon |  Worldvectorlogo">
            <a:extLst>
              <a:ext uri="{FF2B5EF4-FFF2-40B4-BE49-F238E27FC236}">
                <a16:creationId xmlns:a16="http://schemas.microsoft.com/office/drawing/2014/main" id="{87FF3F8F-2027-9C4B-B0BF-EA0E0956E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042" y="2605154"/>
            <a:ext cx="782419" cy="78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1609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233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File System (Amazon EFS)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2931459" y="2564379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2034" name="Picture 2" descr="Amazon Elastic File System Logo PNG Vector (SVG) Free Download">
            <a:extLst>
              <a:ext uri="{FF2B5EF4-FFF2-40B4-BE49-F238E27FC236}">
                <a16:creationId xmlns:a16="http://schemas.microsoft.com/office/drawing/2014/main" id="{586F27E1-B40C-50AD-7655-AE071FFF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326" y="2607597"/>
            <a:ext cx="785852" cy="78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51753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81672" y="3429000"/>
            <a:ext cx="139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</a:t>
            </a:r>
            <a:r>
              <a:rPr lang="en-US" dirty="0" err="1"/>
              <a:t>FSx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3058" name="Picture 2" descr="Simplify your file storage with Amazon FSx for Windows File Server">
            <a:extLst>
              <a:ext uri="{FF2B5EF4-FFF2-40B4-BE49-F238E27FC236}">
                <a16:creationId xmlns:a16="http://schemas.microsoft.com/office/drawing/2014/main" id="{52A06549-00D5-9399-0657-CB88F72C1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428" y="2636428"/>
            <a:ext cx="792572" cy="792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482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56977" y="3961495"/>
            <a:ext cx="1397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4082" name="Picture 2" descr="Amazon S3 Simple Storage Service Vector Logo - Download Free SVG Icon |  Worldvectorlogo">
            <a:extLst>
              <a:ext uri="{FF2B5EF4-FFF2-40B4-BE49-F238E27FC236}">
                <a16:creationId xmlns:a16="http://schemas.microsoft.com/office/drawing/2014/main" id="{BF5CB789-1F21-A949-15DD-ADD6F9A12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955" y="3121220"/>
            <a:ext cx="791045" cy="79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6344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34247" y="3717828"/>
            <a:ext cx="193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S3 Glacier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2805498" y="2527174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75106" name="Picture 2" descr="Amazon Glacier - Overview (O11) | OutSystems">
            <a:extLst>
              <a:ext uri="{FF2B5EF4-FFF2-40B4-BE49-F238E27FC236}">
                <a16:creationId xmlns:a16="http://schemas.microsoft.com/office/drawing/2014/main" id="{B98A563D-DB44-7665-BD8B-1598B73CF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900" y="2838436"/>
            <a:ext cx="849100" cy="84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38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27937" y="3707046"/>
            <a:ext cx="3178873" cy="64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Managed Streaming </a:t>
            </a:r>
          </a:p>
          <a:p>
            <a:r>
              <a:rPr lang="en-US" dirty="0"/>
              <a:t>for Apache Kafka (Amazon MSK)</a:t>
            </a:r>
            <a:endParaRPr lang="en-BR" dirty="0"/>
          </a:p>
        </p:txBody>
      </p:sp>
      <p:pic>
        <p:nvPicPr>
          <p:cNvPr id="19458" name="Picture 2" descr="Expertise and benefits of Kafka on AWS | Data Reply">
            <a:extLst>
              <a:ext uri="{FF2B5EF4-FFF2-40B4-BE49-F238E27FC236}">
                <a16:creationId xmlns:a16="http://schemas.microsoft.com/office/drawing/2014/main" id="{1E79F0A0-CD86-E208-4253-9AC8C9BBC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729" y="2900769"/>
            <a:ext cx="759271" cy="7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4A987-DFC2-C03E-1452-DB5EC278C01D}"/>
              </a:ext>
            </a:extLst>
          </p:cNvPr>
          <p:cNvSpPr/>
          <p:nvPr/>
        </p:nvSpPr>
        <p:spPr>
          <a:xfrm>
            <a:off x="382933" y="373063"/>
            <a:ext cx="3193631" cy="43228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Integração da AWS com o Kafka</a:t>
            </a:r>
          </a:p>
        </p:txBody>
      </p:sp>
    </p:spTree>
    <p:extLst>
      <p:ext uri="{BB962C8B-B14F-4D97-AF65-F5344CB8AC3E}">
        <p14:creationId xmlns:p14="http://schemas.microsoft.com/office/powerpoint/2010/main" val="3479668553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3981" y="3744816"/>
            <a:ext cx="2247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Storage Gateway</a:t>
            </a:r>
          </a:p>
        </p:txBody>
      </p:sp>
      <p:pic>
        <p:nvPicPr>
          <p:cNvPr id="176130" name="Picture 2" descr="AWS Storage Gateway - Webfor">
            <a:extLst>
              <a:ext uri="{FF2B5EF4-FFF2-40B4-BE49-F238E27FC236}">
                <a16:creationId xmlns:a16="http://schemas.microsoft.com/office/drawing/2014/main" id="{D871A37C-40E6-C10F-2E08-F2A62D38A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592" y="2825306"/>
            <a:ext cx="860243" cy="8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61607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142458" y="3645987"/>
            <a:ext cx="286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OpenSearch Service</a:t>
            </a:r>
            <a:endParaRPr lang="en-BR" dirty="0"/>
          </a:p>
        </p:txBody>
      </p:sp>
      <p:pic>
        <p:nvPicPr>
          <p:cNvPr id="21506" name="Picture 2" descr="Exploring Amazon OpenSearch Service for Log Monitoring - Nemeon.io">
            <a:extLst>
              <a:ext uri="{FF2B5EF4-FFF2-40B4-BE49-F238E27FC236}">
                <a16:creationId xmlns:a16="http://schemas.microsoft.com/office/drawing/2014/main" id="{5DB041AB-3C84-C1A8-84E2-DEE48DCFF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998" y="2726266"/>
            <a:ext cx="844550" cy="84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8B4CE57-F205-9845-C476-41AFCD823F0F}"/>
              </a:ext>
            </a:extLst>
          </p:cNvPr>
          <p:cNvSpPr/>
          <p:nvPr/>
        </p:nvSpPr>
        <p:spPr>
          <a:xfrm>
            <a:off x="694266" y="2750608"/>
            <a:ext cx="2988733" cy="68580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Associado a cenários de pesquisa de logs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3083AD5-202A-8A92-5662-2B4A98BEFEDA}"/>
              </a:ext>
            </a:extLst>
          </p:cNvPr>
          <p:cNvCxnSpPr>
            <a:cxnSpLocks/>
            <a:stCxn id="21506" idx="1"/>
          </p:cNvCxnSpPr>
          <p:nvPr/>
        </p:nvCxnSpPr>
        <p:spPr>
          <a:xfrm flipH="1" flipV="1">
            <a:off x="3682999" y="3076045"/>
            <a:ext cx="1633999" cy="72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735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992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QuickSight</a:t>
            </a:r>
            <a:endParaRPr lang="en-BR" dirty="0"/>
          </a:p>
        </p:txBody>
      </p:sp>
      <p:pic>
        <p:nvPicPr>
          <p:cNvPr id="23554" name="Picture 2" descr="Starburst | QuickSight">
            <a:extLst>
              <a:ext uri="{FF2B5EF4-FFF2-40B4-BE49-F238E27FC236}">
                <a16:creationId xmlns:a16="http://schemas.microsoft.com/office/drawing/2014/main" id="{F70E5DA3-FD3F-9DF4-F8B8-982BAA152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24" y="2633132"/>
            <a:ext cx="929217" cy="92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42157E-78A0-AF58-6F2A-51806EF04352}"/>
              </a:ext>
            </a:extLst>
          </p:cNvPr>
          <p:cNvSpPr/>
          <p:nvPr/>
        </p:nvSpPr>
        <p:spPr>
          <a:xfrm>
            <a:off x="912864" y="2842152"/>
            <a:ext cx="2870201" cy="44132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dashboards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D7AFFEA-A1E8-844E-2FA2-996635DDFE43}"/>
              </a:ext>
            </a:extLst>
          </p:cNvPr>
          <p:cNvSpPr/>
          <p:nvPr/>
        </p:nvSpPr>
        <p:spPr>
          <a:xfrm>
            <a:off x="7992532" y="2729968"/>
            <a:ext cx="3615268" cy="67945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usualmente correlacionados: Amazon Athena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329B513-2B2F-3A23-086E-E3DCD404BAEF}"/>
              </a:ext>
            </a:extLst>
          </p:cNvPr>
          <p:cNvCxnSpPr>
            <a:stCxn id="23554" idx="1"/>
            <a:endCxn id="3" idx="3"/>
          </p:cNvCxnSpPr>
          <p:nvPr/>
        </p:nvCxnSpPr>
        <p:spPr>
          <a:xfrm flipH="1" flipV="1">
            <a:off x="3783065" y="3062815"/>
            <a:ext cx="1568159" cy="349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E30F4B4-7EE5-DDD6-203A-35CC03072E64}"/>
              </a:ext>
            </a:extLst>
          </p:cNvPr>
          <p:cNvCxnSpPr>
            <a:cxnSpLocks/>
            <a:stCxn id="23554" idx="3"/>
            <a:endCxn id="4" idx="1"/>
          </p:cNvCxnSpPr>
          <p:nvPr/>
        </p:nvCxnSpPr>
        <p:spPr>
          <a:xfrm flipV="1">
            <a:off x="6280441" y="3069694"/>
            <a:ext cx="1712091" cy="28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441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765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Redshift</a:t>
            </a:r>
            <a:endParaRPr lang="en-BR" dirty="0"/>
          </a:p>
        </p:txBody>
      </p:sp>
      <p:pic>
        <p:nvPicPr>
          <p:cNvPr id="25602" name="Picture 2" descr="Cloud Icons | Amazon Redshift">
            <a:extLst>
              <a:ext uri="{FF2B5EF4-FFF2-40B4-BE49-F238E27FC236}">
                <a16:creationId xmlns:a16="http://schemas.microsoft.com/office/drawing/2014/main" id="{A6C84443-B8F5-27BA-F9A5-9728D7EB5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152" y="2675465"/>
            <a:ext cx="853017" cy="85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9947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3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Freeform: Shape 8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5" name="Freeform: Shape 8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6" name="Freeform: Shape 8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Freeform: Shape 8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19" name="Rectangle 11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Long shot of San Francisco–Oakland Bay Bridge&#10;&#10;Description automatically generated">
            <a:extLst>
              <a:ext uri="{FF2B5EF4-FFF2-40B4-BE49-F238E27FC236}">
                <a16:creationId xmlns:a16="http://schemas.microsoft.com/office/drawing/2014/main" id="{B2A4B28A-4377-FD89-F64F-25EC99FC83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20" name="Rectangle 119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/>
              <a:t>Seção 2: Application Integration</a:t>
            </a:r>
          </a:p>
        </p:txBody>
      </p:sp>
    </p:spTree>
    <p:extLst>
      <p:ext uri="{BB962C8B-B14F-4D97-AF65-F5344CB8AC3E}">
        <p14:creationId xmlns:p14="http://schemas.microsoft.com/office/powerpoint/2010/main" val="331584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5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D55508F8-6AA4-B284-8418-1816BB9D4A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1350" b="1438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70" name="Freeform: Shape 69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03655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Seção 1: Analytics</a:t>
            </a:r>
          </a:p>
        </p:txBody>
      </p:sp>
    </p:spTree>
    <p:extLst>
      <p:ext uri="{BB962C8B-B14F-4D97-AF65-F5344CB8AC3E}">
        <p14:creationId xmlns:p14="http://schemas.microsoft.com/office/powerpoint/2010/main" val="209426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816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AppFlow</a:t>
            </a:r>
            <a:endParaRPr lang="en-BR" dirty="0"/>
          </a:p>
        </p:txBody>
      </p:sp>
      <p:pic>
        <p:nvPicPr>
          <p:cNvPr id="27652" name="Picture 4" descr="Cloud Icons | Amazon AppFlow">
            <a:extLst>
              <a:ext uri="{FF2B5EF4-FFF2-40B4-BE49-F238E27FC236}">
                <a16:creationId xmlns:a16="http://schemas.microsoft.com/office/drawing/2014/main" id="{DE744C61-8C91-2F0F-9184-C8DABE34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093" y="2810126"/>
            <a:ext cx="769907" cy="76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823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9791" y="3662920"/>
            <a:ext cx="179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AppSync</a:t>
            </a:r>
            <a:endParaRPr lang="en-BR" dirty="0"/>
          </a:p>
        </p:txBody>
      </p:sp>
      <p:pic>
        <p:nvPicPr>
          <p:cNvPr id="29698" name="Picture 2" descr="Cloud Icons | AWS AppSync">
            <a:extLst>
              <a:ext uri="{FF2B5EF4-FFF2-40B4-BE49-F238E27FC236}">
                <a16:creationId xmlns:a16="http://schemas.microsoft.com/office/drawing/2014/main" id="{D50767F7-CA11-DCAF-5C32-8729D12F1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648" y="2822904"/>
            <a:ext cx="744352" cy="74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014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695419" y="3669304"/>
            <a:ext cx="2118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EventBridge</a:t>
            </a:r>
            <a:endParaRPr lang="en-BR" dirty="0"/>
          </a:p>
        </p:txBody>
      </p:sp>
      <p:pic>
        <p:nvPicPr>
          <p:cNvPr id="31750" name="Picture 6" descr="AWS Eventbridge - Coralogix">
            <a:extLst>
              <a:ext uri="{FF2B5EF4-FFF2-40B4-BE49-F238E27FC236}">
                <a16:creationId xmlns:a16="http://schemas.microsoft.com/office/drawing/2014/main" id="{375164BE-E750-D71E-C0B7-9C3CD7413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725" y="2777130"/>
            <a:ext cx="892174" cy="89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4F725E-EB9D-742D-94A4-CF9D39E801A8}"/>
              </a:ext>
            </a:extLst>
          </p:cNvPr>
          <p:cNvSpPr/>
          <p:nvPr/>
        </p:nvSpPr>
        <p:spPr>
          <a:xfrm>
            <a:off x="852956" y="2043621"/>
            <a:ext cx="1974133" cy="116051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Recebe eventos e pode distribuir de acordo com o tipo de evento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EBE080-1C68-876B-5EFB-F3536077444E}"/>
              </a:ext>
            </a:extLst>
          </p:cNvPr>
          <p:cNvSpPr/>
          <p:nvPr/>
        </p:nvSpPr>
        <p:spPr>
          <a:xfrm>
            <a:off x="852955" y="5421078"/>
            <a:ext cx="1974133" cy="94937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 associado a diversos serviços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399C8F7-5852-B06F-F0B6-B46FEFEA16D1}"/>
              </a:ext>
            </a:extLst>
          </p:cNvPr>
          <p:cNvSpPr/>
          <p:nvPr/>
        </p:nvSpPr>
        <p:spPr>
          <a:xfrm>
            <a:off x="852957" y="749678"/>
            <a:ext cx="1974133" cy="90295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servir como scheduler de eventos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11C5B8-F0D9-DD9F-BFE8-3E32FC62B619}"/>
              </a:ext>
            </a:extLst>
          </p:cNvPr>
          <p:cNvSpPr/>
          <p:nvPr/>
        </p:nvSpPr>
        <p:spPr>
          <a:xfrm>
            <a:off x="852955" y="3585132"/>
            <a:ext cx="1974133" cy="142049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Bastante utilizado numa arquitetura orientada a eventos</a:t>
            </a:r>
          </a:p>
        </p:txBody>
      </p:sp>
    </p:spTree>
    <p:extLst>
      <p:ext uri="{BB962C8B-B14F-4D97-AF65-F5344CB8AC3E}">
        <p14:creationId xmlns:p14="http://schemas.microsoft.com/office/powerpoint/2010/main" val="658405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4705" y="3789920"/>
            <a:ext cx="1348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MQ</a:t>
            </a:r>
            <a:endParaRPr lang="en-BR" dirty="0"/>
          </a:p>
        </p:txBody>
      </p:sp>
      <p:pic>
        <p:nvPicPr>
          <p:cNvPr id="33794" name="Picture 2" descr="Amazon MQ | New Relic">
            <a:extLst>
              <a:ext uri="{FF2B5EF4-FFF2-40B4-BE49-F238E27FC236}">
                <a16:creationId xmlns:a16="http://schemas.microsoft.com/office/drawing/2014/main" id="{0434AC21-9F7C-69A1-0148-C62C3964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9896" y="2968538"/>
            <a:ext cx="768991" cy="7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5EDB822-CE85-9CC3-6BC1-809D4C6EC293}"/>
              </a:ext>
            </a:extLst>
          </p:cNvPr>
          <p:cNvSpPr/>
          <p:nvPr/>
        </p:nvSpPr>
        <p:spPr>
          <a:xfrm>
            <a:off x="444617" y="2968538"/>
            <a:ext cx="2912922" cy="46046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Usar filas do tipo RabbitMQ</a:t>
            </a:r>
          </a:p>
        </p:txBody>
      </p:sp>
    </p:spTree>
    <p:extLst>
      <p:ext uri="{BB962C8B-B14F-4D97-AF65-F5344CB8AC3E}">
        <p14:creationId xmlns:p14="http://schemas.microsoft.com/office/powerpoint/2010/main" val="18818499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78198" y="3776430"/>
            <a:ext cx="4875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Simple Notification Service (Amazon SNS)</a:t>
            </a:r>
            <a:endParaRPr lang="en-BR" dirty="0"/>
          </a:p>
        </p:txBody>
      </p:sp>
      <p:pic>
        <p:nvPicPr>
          <p:cNvPr id="35842" name="Picture 2" descr="Amazon SNS Connector - Overview (O11) | OutSystems">
            <a:extLst>
              <a:ext uri="{FF2B5EF4-FFF2-40B4-BE49-F238E27FC236}">
                <a16:creationId xmlns:a16="http://schemas.microsoft.com/office/drawing/2014/main" id="{4FF2EACE-F0DB-5D07-1BDA-61DB168E5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0668" y="2892448"/>
            <a:ext cx="730882" cy="73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8CE843B-856E-2903-869F-1981953E9E17}"/>
              </a:ext>
            </a:extLst>
          </p:cNvPr>
          <p:cNvSpPr/>
          <p:nvPr/>
        </p:nvSpPr>
        <p:spPr>
          <a:xfrm>
            <a:off x="465663" y="660316"/>
            <a:ext cx="3378200" cy="88376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receber eventos e subscrever outros serviços da AWS (como o SQS)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694144E-82BB-3C40-A914-CC000102F57D}"/>
              </a:ext>
            </a:extLst>
          </p:cNvPr>
          <p:cNvSpPr/>
          <p:nvPr/>
        </p:nvSpPr>
        <p:spPr>
          <a:xfrm>
            <a:off x="465663" y="1745136"/>
            <a:ext cx="3378200" cy="113353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ser usado tanto em comunicação b2b (backend -&gt; backend) como b2e (backend -&gt; end-user)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7554C3C-8D68-D0D1-D274-AFD91AF0BEEA}"/>
              </a:ext>
            </a:extLst>
          </p:cNvPr>
          <p:cNvSpPr/>
          <p:nvPr/>
        </p:nvSpPr>
        <p:spPr>
          <a:xfrm>
            <a:off x="4488110" y="4298862"/>
            <a:ext cx="4622334" cy="609600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desacoplamento, notificação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3E467F3-E0CA-E6B9-8126-B5BFEF34BDE4}"/>
              </a:ext>
            </a:extLst>
          </p:cNvPr>
          <p:cNvSpPr/>
          <p:nvPr/>
        </p:nvSpPr>
        <p:spPr>
          <a:xfrm>
            <a:off x="8556770" y="660316"/>
            <a:ext cx="3081863" cy="56396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Padrão arquitetural Fan-Out</a:t>
            </a:r>
          </a:p>
        </p:txBody>
      </p:sp>
    </p:spTree>
    <p:extLst>
      <p:ext uri="{BB962C8B-B14F-4D97-AF65-F5344CB8AC3E}">
        <p14:creationId xmlns:p14="http://schemas.microsoft.com/office/powerpoint/2010/main" val="2356774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542305" y="3823786"/>
            <a:ext cx="4410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Simple Queue Service (Amazon SQS)</a:t>
            </a:r>
            <a:endParaRPr lang="en-BR" dirty="0"/>
          </a:p>
        </p:txBody>
      </p:sp>
      <p:pic>
        <p:nvPicPr>
          <p:cNvPr id="36866" name="Picture 2" descr="FME Hub">
            <a:extLst>
              <a:ext uri="{FF2B5EF4-FFF2-40B4-BE49-F238E27FC236}">
                <a16:creationId xmlns:a16="http://schemas.microsoft.com/office/drawing/2014/main" id="{B7DB70B3-2E1D-DD3A-3A41-239ED1CAD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133" y="2968597"/>
            <a:ext cx="728133" cy="72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AF8F99A-3E42-1E61-FC41-F75D429703D6}"/>
              </a:ext>
            </a:extLst>
          </p:cNvPr>
          <p:cNvSpPr/>
          <p:nvPr/>
        </p:nvSpPr>
        <p:spPr>
          <a:xfrm>
            <a:off x="3542305" y="4450265"/>
            <a:ext cx="4369468" cy="7789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desacoplamento (reduzir acoplamento), aumentar resiliência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C6E91F-9021-4143-6868-973AE7A4C9B6}"/>
              </a:ext>
            </a:extLst>
          </p:cNvPr>
          <p:cNvSpPr/>
          <p:nvPr/>
        </p:nvSpPr>
        <p:spPr>
          <a:xfrm>
            <a:off x="436224" y="2325887"/>
            <a:ext cx="2624666" cy="9313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de mensageria para integração de aplicações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C1D4898-0EFD-CAB1-3D7F-5C97F68CEB45}"/>
              </a:ext>
            </a:extLst>
          </p:cNvPr>
          <p:cNvSpPr/>
          <p:nvPr/>
        </p:nvSpPr>
        <p:spPr>
          <a:xfrm>
            <a:off x="436224" y="1380783"/>
            <a:ext cx="2624667" cy="7281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retentativas ao entregar uma mensagem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FD62870-8D7C-BEAE-6D1C-F23CF0AD7B5B}"/>
              </a:ext>
            </a:extLst>
          </p:cNvPr>
          <p:cNvSpPr/>
          <p:nvPr/>
        </p:nvSpPr>
        <p:spPr>
          <a:xfrm>
            <a:off x="436224" y="129461"/>
            <a:ext cx="2624667" cy="103435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Suporta integração com DLQ (Dead-Letter Queue)</a:t>
            </a:r>
          </a:p>
        </p:txBody>
      </p:sp>
    </p:spTree>
    <p:extLst>
      <p:ext uri="{BB962C8B-B14F-4D97-AF65-F5344CB8AC3E}">
        <p14:creationId xmlns:p14="http://schemas.microsoft.com/office/powerpoint/2010/main" val="2548130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93625" y="3473404"/>
            <a:ext cx="2052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AWS Step Functions</a:t>
            </a:r>
            <a:endParaRPr lang="en-BR" i="1" dirty="0"/>
          </a:p>
        </p:txBody>
      </p:sp>
      <p:pic>
        <p:nvPicPr>
          <p:cNvPr id="37890" name="Picture 2" descr="Aws Step Functions Vector Logo - Download Free SVG Icon | Worldvectorlogo">
            <a:extLst>
              <a:ext uri="{FF2B5EF4-FFF2-40B4-BE49-F238E27FC236}">
                <a16:creationId xmlns:a16="http://schemas.microsoft.com/office/drawing/2014/main" id="{6E815EEC-B277-AA09-690B-1D7D0E58C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696" y="2758830"/>
            <a:ext cx="692149" cy="692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E15E72C-D8C7-5BD4-FF50-3B606FBCD40D}"/>
              </a:ext>
            </a:extLst>
          </p:cNvPr>
          <p:cNvSpPr/>
          <p:nvPr/>
        </p:nvSpPr>
        <p:spPr>
          <a:xfrm>
            <a:off x="3879522" y="4110568"/>
            <a:ext cx="3880496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Palavras-chave: orquestração de fluxos</a:t>
            </a:r>
          </a:p>
        </p:txBody>
      </p:sp>
    </p:spTree>
    <p:extLst>
      <p:ext uri="{BB962C8B-B14F-4D97-AF65-F5344CB8AC3E}">
        <p14:creationId xmlns:p14="http://schemas.microsoft.com/office/powerpoint/2010/main" val="70937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0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01" name="Rectangle 100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hand holding money next to a calculator&#10;&#10;Description automatically generated">
            <a:extLst>
              <a:ext uri="{FF2B5EF4-FFF2-40B4-BE49-F238E27FC236}">
                <a16:creationId xmlns:a16="http://schemas.microsoft.com/office/drawing/2014/main" id="{42410B5D-0692-6A49-D890-A968719DC1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3478" b="318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2" name="Freeform: Shape 32">
            <a:extLst>
              <a:ext uri="{FF2B5EF4-FFF2-40B4-BE49-F238E27FC236}">
                <a16:creationId xmlns:a16="http://schemas.microsoft.com/office/drawing/2014/main" id="{B4D9B8D0-D739-450E-A52E-487123AE2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32852" cy="6619825"/>
          </a:xfrm>
          <a:custGeom>
            <a:avLst/>
            <a:gdLst>
              <a:gd name="connsiteX0" fmla="*/ 0 w 6732852"/>
              <a:gd name="connsiteY0" fmla="*/ 0 h 6619825"/>
              <a:gd name="connsiteX1" fmla="*/ 5666394 w 6732852"/>
              <a:gd name="connsiteY1" fmla="*/ 0 h 6619825"/>
              <a:gd name="connsiteX2" fmla="*/ 5834775 w 6732852"/>
              <a:gd name="connsiteY2" fmla="*/ 185267 h 6619825"/>
              <a:gd name="connsiteX3" fmla="*/ 6732852 w 6732852"/>
              <a:gd name="connsiteY3" fmla="*/ 2686944 h 6619825"/>
              <a:gd name="connsiteX4" fmla="*/ 2799971 w 6732852"/>
              <a:gd name="connsiteY4" fmla="*/ 6619825 h 6619825"/>
              <a:gd name="connsiteX5" fmla="*/ 19002 w 6732852"/>
              <a:gd name="connsiteY5" fmla="*/ 5467909 h 6619825"/>
              <a:gd name="connsiteX6" fmla="*/ 0 w 6732852"/>
              <a:gd name="connsiteY6" fmla="*/ 5447003 h 66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32852" h="6619825">
                <a:moveTo>
                  <a:pt x="0" y="0"/>
                </a:moveTo>
                <a:lnTo>
                  <a:pt x="5666394" y="0"/>
                </a:lnTo>
                <a:lnTo>
                  <a:pt x="5834775" y="185267"/>
                </a:lnTo>
                <a:cubicBezTo>
                  <a:pt x="6395821" y="865098"/>
                  <a:pt x="6732852" y="1736663"/>
                  <a:pt x="6732852" y="2686944"/>
                </a:cubicBezTo>
                <a:cubicBezTo>
                  <a:pt x="6732852" y="4859015"/>
                  <a:pt x="4972042" y="6619825"/>
                  <a:pt x="2799971" y="6619825"/>
                </a:cubicBezTo>
                <a:cubicBezTo>
                  <a:pt x="1713937" y="6619825"/>
                  <a:pt x="730713" y="6179620"/>
                  <a:pt x="19002" y="5467909"/>
                </a:cubicBezTo>
                <a:lnTo>
                  <a:pt x="0" y="544700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03655"/>
            <a:ext cx="4956295" cy="30253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Seção 3: Cost Management</a:t>
            </a:r>
          </a:p>
        </p:txBody>
      </p:sp>
    </p:spTree>
    <p:extLst>
      <p:ext uri="{BB962C8B-B14F-4D97-AF65-F5344CB8AC3E}">
        <p14:creationId xmlns:p14="http://schemas.microsoft.com/office/powerpoint/2010/main" val="4122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15898" y="3591204"/>
            <a:ext cx="1428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AWS Budgets</a:t>
            </a:r>
            <a:endParaRPr lang="en-BR" i="1" dirty="0"/>
          </a:p>
        </p:txBody>
      </p:sp>
      <p:pic>
        <p:nvPicPr>
          <p:cNvPr id="39938" name="Picture 2" descr="AWS Budgets - AWS Cost Management - AWS Video Catalog">
            <a:extLst>
              <a:ext uri="{FF2B5EF4-FFF2-40B4-BE49-F238E27FC236}">
                <a16:creationId xmlns:a16="http://schemas.microsoft.com/office/drawing/2014/main" id="{E2E880B8-2516-CB31-FD6A-59762EAEDE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505" y="2927076"/>
            <a:ext cx="664128" cy="66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A57A69-4338-3017-5A5F-E7541DA389BB}"/>
              </a:ext>
            </a:extLst>
          </p:cNvPr>
          <p:cNvSpPr/>
          <p:nvPr/>
        </p:nvSpPr>
        <p:spPr>
          <a:xfrm>
            <a:off x="7823200" y="1955799"/>
            <a:ext cx="3644053" cy="6043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Quero criar um alerta para meus gastos na AWS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BA4DD3-C888-8C11-4534-389BCBA8C98C}"/>
              </a:ext>
            </a:extLst>
          </p:cNvPr>
          <p:cNvSpPr/>
          <p:nvPr/>
        </p:nvSpPr>
        <p:spPr>
          <a:xfrm>
            <a:off x="7823201" y="516466"/>
            <a:ext cx="3644053" cy="119881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Uma das traduções possíveis para budget é orçamento. Nesse caso podemos entender como orçamento esperado.</a:t>
            </a:r>
          </a:p>
        </p:txBody>
      </p:sp>
    </p:spTree>
    <p:extLst>
      <p:ext uri="{BB962C8B-B14F-4D97-AF65-F5344CB8AC3E}">
        <p14:creationId xmlns:p14="http://schemas.microsoft.com/office/powerpoint/2010/main" val="40578453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70164" y="3561164"/>
            <a:ext cx="2801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Cost and Usage Report</a:t>
            </a:r>
            <a:endParaRPr lang="en-BR" dirty="0"/>
          </a:p>
        </p:txBody>
      </p:sp>
      <p:pic>
        <p:nvPicPr>
          <p:cNvPr id="41986" name="Picture 2" descr="Discover the AWS Cost Management Tools | Salesforce Trailhead">
            <a:extLst>
              <a:ext uri="{FF2B5EF4-FFF2-40B4-BE49-F238E27FC236}">
                <a16:creationId xmlns:a16="http://schemas.microsoft.com/office/drawing/2014/main" id="{ED2AB49F-AE72-1DAE-88FC-7C9B0FB2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44" y="2850376"/>
            <a:ext cx="643156" cy="643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6698E3A-4FF4-90D1-26E8-12C806A83E48}"/>
              </a:ext>
            </a:extLst>
          </p:cNvPr>
          <p:cNvSpPr/>
          <p:nvPr/>
        </p:nvSpPr>
        <p:spPr>
          <a:xfrm>
            <a:off x="430800" y="325888"/>
            <a:ext cx="4600886" cy="66401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Aqui é um serviço de fins mais exploratórios e para geração de relatórios de custos.</a:t>
            </a:r>
          </a:p>
        </p:txBody>
      </p:sp>
    </p:spTree>
    <p:extLst>
      <p:ext uri="{BB962C8B-B14F-4D97-AF65-F5344CB8AC3E}">
        <p14:creationId xmlns:p14="http://schemas.microsoft.com/office/powerpoint/2010/main" val="46867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5430291" y="4161934"/>
            <a:ext cx="16594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6312" y="3369733"/>
            <a:ext cx="787426" cy="78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5F2578-6F50-54DA-0452-F900167A1344}"/>
              </a:ext>
            </a:extLst>
          </p:cNvPr>
          <p:cNvSpPr/>
          <p:nvPr/>
        </p:nvSpPr>
        <p:spPr>
          <a:xfrm>
            <a:off x="881064" y="824972"/>
            <a:ext cx="2302933" cy="6953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Consultas SQL em objetos no S3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D3528B-4371-40D1-6C66-F8816956D1F7}"/>
              </a:ext>
            </a:extLst>
          </p:cNvPr>
          <p:cNvSpPr/>
          <p:nvPr/>
        </p:nvSpPr>
        <p:spPr>
          <a:xfrm>
            <a:off x="881064" y="2041262"/>
            <a:ext cx="2390773" cy="69532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comumente associados: S3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5A4C2F0-FFA1-A500-90EA-4715E9B250D6}"/>
              </a:ext>
            </a:extLst>
          </p:cNvPr>
          <p:cNvCxnSpPr>
            <a:stCxn id="6146" idx="1"/>
            <a:endCxn id="5" idx="3"/>
          </p:cNvCxnSpPr>
          <p:nvPr/>
        </p:nvCxnSpPr>
        <p:spPr>
          <a:xfrm flipH="1" flipV="1">
            <a:off x="3183997" y="1172634"/>
            <a:ext cx="2682315" cy="2590812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02F397-5B1E-E729-057C-D2398F905314}"/>
              </a:ext>
            </a:extLst>
          </p:cNvPr>
          <p:cNvCxnSpPr>
            <a:cxnSpLocks/>
            <a:stCxn id="6146" idx="1"/>
            <a:endCxn id="7" idx="3"/>
          </p:cNvCxnSpPr>
          <p:nvPr/>
        </p:nvCxnSpPr>
        <p:spPr>
          <a:xfrm flipH="1" flipV="1">
            <a:off x="3271837" y="2388924"/>
            <a:ext cx="2594475" cy="13745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6246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4067" y="3535919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Cost Explorer</a:t>
            </a:r>
            <a:endParaRPr lang="en-BR" dirty="0"/>
          </a:p>
        </p:txBody>
      </p:sp>
      <p:pic>
        <p:nvPicPr>
          <p:cNvPr id="44034" name="Picture 2" descr="AWS Cost Explorer">
            <a:extLst>
              <a:ext uri="{FF2B5EF4-FFF2-40B4-BE49-F238E27FC236}">
                <a16:creationId xmlns:a16="http://schemas.microsoft.com/office/drawing/2014/main" id="{3A339816-D079-606F-ADED-004CC14D7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542" y="2863993"/>
            <a:ext cx="669612" cy="6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1550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64067" y="3535919"/>
            <a:ext cx="191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Savings Plans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1966313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11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8" name="Picture 7" descr="A blurry image of a city&#10;&#10;Description automatically generated">
            <a:extLst>
              <a:ext uri="{FF2B5EF4-FFF2-40B4-BE49-F238E27FC236}">
                <a16:creationId xmlns:a16="http://schemas.microsoft.com/office/drawing/2014/main" id="{98F47711-E720-6E76-C0A1-6F96C91C19F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315" r="21352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30" name="Rectangle 129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49" y="2313296"/>
            <a:ext cx="5300988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4: Compute</a:t>
            </a:r>
          </a:p>
        </p:txBody>
      </p:sp>
    </p:spTree>
    <p:extLst>
      <p:ext uri="{BB962C8B-B14F-4D97-AF65-F5344CB8AC3E}">
        <p14:creationId xmlns:p14="http://schemas.microsoft.com/office/powerpoint/2010/main" val="229716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598768" y="3985806"/>
            <a:ext cx="1227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Batch</a:t>
            </a:r>
            <a:endParaRPr lang="en-BR" dirty="0"/>
          </a:p>
        </p:txBody>
      </p:sp>
      <p:pic>
        <p:nvPicPr>
          <p:cNvPr id="46082" name="Picture 2" descr="AWS Batch Logo PNG Vector (SVG) Free Download">
            <a:extLst>
              <a:ext uri="{FF2B5EF4-FFF2-40B4-BE49-F238E27FC236}">
                <a16:creationId xmlns:a16="http://schemas.microsoft.com/office/drawing/2014/main" id="{E472DE21-3B29-F382-D486-74C0B9AB3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905" y="3152445"/>
            <a:ext cx="709658" cy="709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EBD62A4-8774-2E61-5A99-A62064CC7B29}"/>
              </a:ext>
            </a:extLst>
          </p:cNvPr>
          <p:cNvSpPr/>
          <p:nvPr/>
        </p:nvSpPr>
        <p:spPr>
          <a:xfrm>
            <a:off x="603232" y="405899"/>
            <a:ext cx="3633208" cy="69306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Literalmente quando precisamos executar uma ação em lote (batch)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0483292-B58F-50F6-2BFC-34B235FE3094}"/>
              </a:ext>
            </a:extLst>
          </p:cNvPr>
          <p:cNvSpPr/>
          <p:nvPr/>
        </p:nvSpPr>
        <p:spPr>
          <a:xfrm>
            <a:off x="603232" y="1364429"/>
            <a:ext cx="3633208" cy="94254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Podemos escolher o ambiente computacional que utilizaremos (fargate, ec2, eks)</a:t>
            </a:r>
          </a:p>
        </p:txBody>
      </p:sp>
    </p:spTree>
    <p:extLst>
      <p:ext uri="{BB962C8B-B14F-4D97-AF65-F5344CB8AC3E}">
        <p14:creationId xmlns:p14="http://schemas.microsoft.com/office/powerpoint/2010/main" val="1217948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97415" y="3962369"/>
            <a:ext cx="1345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EC2</a:t>
            </a:r>
            <a:endParaRPr lang="en-BR" dirty="0"/>
          </a:p>
        </p:txBody>
      </p:sp>
      <p:pic>
        <p:nvPicPr>
          <p:cNvPr id="48130" name="Picture 2" descr="Draw AWS Architecture Diagrams Online">
            <a:extLst>
              <a:ext uri="{FF2B5EF4-FFF2-40B4-BE49-F238E27FC236}">
                <a16:creationId xmlns:a16="http://schemas.microsoft.com/office/drawing/2014/main" id="{66C9A54B-EF2A-735E-BFB3-73937488D7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480" y="3330429"/>
            <a:ext cx="631940" cy="63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C90563E-A113-C2AF-5EFB-6B1E65B207E2}"/>
              </a:ext>
            </a:extLst>
          </p:cNvPr>
          <p:cNvSpPr/>
          <p:nvPr/>
        </p:nvSpPr>
        <p:spPr>
          <a:xfrm>
            <a:off x="7068169" y="353054"/>
            <a:ext cx="4743530" cy="98079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Gosto de pensar na EC2 inicialmente como um computador em sua forma mais comum. Obviamente é muito mais que isso.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6AA3CB-A499-72C6-65CD-1B0562D8D6AC}"/>
              </a:ext>
            </a:extLst>
          </p:cNvPr>
          <p:cNvSpPr/>
          <p:nvPr/>
        </p:nvSpPr>
        <p:spPr>
          <a:xfrm>
            <a:off x="7068169" y="1653492"/>
            <a:ext cx="4743530" cy="8799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Possui diversos tipos de instâncias para diferentes demandas de uso e com precificações diversas.</a:t>
            </a:r>
          </a:p>
        </p:txBody>
      </p:sp>
    </p:spTree>
    <p:extLst>
      <p:ext uri="{BB962C8B-B14F-4D97-AF65-F5344CB8AC3E}">
        <p14:creationId xmlns:p14="http://schemas.microsoft.com/office/powerpoint/2010/main" val="21957549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58183" y="3866119"/>
            <a:ext cx="24986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EC2 AutoScaling</a:t>
            </a:r>
            <a:endParaRPr lang="en-BR" dirty="0"/>
          </a:p>
        </p:txBody>
      </p:sp>
      <p:pic>
        <p:nvPicPr>
          <p:cNvPr id="50178" name="Picture 2" descr="Draw AWS Architecture Diagrams Online">
            <a:extLst>
              <a:ext uri="{FF2B5EF4-FFF2-40B4-BE49-F238E27FC236}">
                <a16:creationId xmlns:a16="http://schemas.microsoft.com/office/drawing/2014/main" id="{8FA800D1-4D79-A8A7-A4EA-86AAB3E1E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007" y="3060314"/>
            <a:ext cx="659934" cy="659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2989526-8E13-9CCA-B67C-A79DF04F8BFB}"/>
              </a:ext>
            </a:extLst>
          </p:cNvPr>
          <p:cNvSpPr/>
          <p:nvPr/>
        </p:nvSpPr>
        <p:spPr>
          <a:xfrm>
            <a:off x="516367" y="437950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escalar serviços de acordo com algumas variáveis (uso de CPU por exemplo).</a:t>
            </a:r>
          </a:p>
        </p:txBody>
      </p:sp>
    </p:spTree>
    <p:extLst>
      <p:ext uri="{BB962C8B-B14F-4D97-AF65-F5344CB8AC3E}">
        <p14:creationId xmlns:p14="http://schemas.microsoft.com/office/powerpoint/2010/main" val="3603065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31257" y="3866119"/>
            <a:ext cx="2216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Elastic Beanstalk</a:t>
            </a:r>
            <a:endParaRPr lang="en-BR" dirty="0"/>
          </a:p>
        </p:txBody>
      </p:sp>
      <p:pic>
        <p:nvPicPr>
          <p:cNvPr id="52226" name="Picture 2" descr="AWS Elastic Beanstalk Vector Logo - Download Free SVG Icon | Worldvectorlogo">
            <a:extLst>
              <a:ext uri="{FF2B5EF4-FFF2-40B4-BE49-F238E27FC236}">
                <a16:creationId xmlns:a16="http://schemas.microsoft.com/office/drawing/2014/main" id="{5F7D7A14-878C-FF10-40B3-AF64E3988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457" y="3146223"/>
            <a:ext cx="649444" cy="649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3B5B442-4AFF-0867-A2D0-64412EE161AB}"/>
              </a:ext>
            </a:extLst>
          </p:cNvPr>
          <p:cNvSpPr/>
          <p:nvPr/>
        </p:nvSpPr>
        <p:spPr>
          <a:xfrm>
            <a:off x="516367" y="437950"/>
            <a:ext cx="4517027" cy="7029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Criação de ambiente computacional de forma simples e rápida.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91BA2E3-2C3C-31ED-05B6-48148A9F0817}"/>
              </a:ext>
            </a:extLst>
          </p:cNvPr>
          <p:cNvSpPr/>
          <p:nvPr/>
        </p:nvSpPr>
        <p:spPr>
          <a:xfrm>
            <a:off x="516367" y="1307782"/>
            <a:ext cx="4517027" cy="97402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Abstrai diversas etapas, facilitando todo o processo de deploy e configuração do ambiente da aplicação na nuvem.</a:t>
            </a:r>
          </a:p>
        </p:txBody>
      </p:sp>
    </p:spTree>
    <p:extLst>
      <p:ext uri="{BB962C8B-B14F-4D97-AF65-F5344CB8AC3E}">
        <p14:creationId xmlns:p14="http://schemas.microsoft.com/office/powerpoint/2010/main" val="35052121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79620" y="3891519"/>
            <a:ext cx="1520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Outposts</a:t>
            </a:r>
            <a:endParaRPr lang="en-BR" dirty="0"/>
          </a:p>
        </p:txBody>
      </p:sp>
      <p:pic>
        <p:nvPicPr>
          <p:cNvPr id="54274" name="Picture 2" descr="Draw AWS Architecture Diagrams Online">
            <a:extLst>
              <a:ext uri="{FF2B5EF4-FFF2-40B4-BE49-F238E27FC236}">
                <a16:creationId xmlns:a16="http://schemas.microsoft.com/office/drawing/2014/main" id="{3A78C0E4-A0F4-DFA7-DD2E-0DC70EAA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158" y="3120705"/>
            <a:ext cx="703459" cy="703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5A75B40-CD09-8AF8-98E9-7E1D123E38EC}"/>
              </a:ext>
            </a:extLst>
          </p:cNvPr>
          <p:cNvSpPr/>
          <p:nvPr/>
        </p:nvSpPr>
        <p:spPr>
          <a:xfrm>
            <a:off x="516367" y="437950"/>
            <a:ext cx="4961644" cy="45967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Serviços nativos da AWS em ambiente on-premise.</a:t>
            </a:r>
          </a:p>
        </p:txBody>
      </p:sp>
    </p:spTree>
    <p:extLst>
      <p:ext uri="{BB962C8B-B14F-4D97-AF65-F5344CB8AC3E}">
        <p14:creationId xmlns:p14="http://schemas.microsoft.com/office/powerpoint/2010/main" val="1383263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953934" y="3933852"/>
            <a:ext cx="3776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Serverless Application Repository</a:t>
            </a:r>
            <a:endParaRPr lang="en-BR" dirty="0"/>
          </a:p>
        </p:txBody>
      </p:sp>
      <p:pic>
        <p:nvPicPr>
          <p:cNvPr id="56322" name="Picture 2" descr="10 Things Serverless Architects Should Know | AWS Architecture Blog">
            <a:extLst>
              <a:ext uri="{FF2B5EF4-FFF2-40B4-BE49-F238E27FC236}">
                <a16:creationId xmlns:a16="http://schemas.microsoft.com/office/drawing/2014/main" id="{CEE2009C-B678-11C5-AE17-0C673D212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093" y="3129093"/>
            <a:ext cx="681513" cy="681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09D1C49-216B-8143-14E9-C53293346F3B}"/>
              </a:ext>
            </a:extLst>
          </p:cNvPr>
          <p:cNvSpPr/>
          <p:nvPr/>
        </p:nvSpPr>
        <p:spPr>
          <a:xfrm>
            <a:off x="516367" y="437950"/>
            <a:ext cx="4066391" cy="104080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Repositório de compartilhamento de templates de aplicações serverless</a:t>
            </a:r>
          </a:p>
        </p:txBody>
      </p:sp>
    </p:spTree>
    <p:extLst>
      <p:ext uri="{BB962C8B-B14F-4D97-AF65-F5344CB8AC3E}">
        <p14:creationId xmlns:p14="http://schemas.microsoft.com/office/powerpoint/2010/main" val="41157878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2800" y="3890064"/>
            <a:ext cx="24045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VMware Cloud on AWS</a:t>
            </a:r>
            <a:endParaRPr lang="en-BR" dirty="0"/>
          </a:p>
        </p:txBody>
      </p:sp>
      <p:pic>
        <p:nvPicPr>
          <p:cNvPr id="58370" name="Picture 2" descr="VMware Cloud on AWS Technical Overview - VMware Cloud Blog">
            <a:extLst>
              <a:ext uri="{FF2B5EF4-FFF2-40B4-BE49-F238E27FC236}">
                <a16:creationId xmlns:a16="http://schemas.microsoft.com/office/drawing/2014/main" id="{22768180-FD2C-FC49-CB72-E545B823D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292" y="2867714"/>
            <a:ext cx="1987550" cy="102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123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1083445" y="201879"/>
            <a:ext cx="1316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8" y="201879"/>
            <a:ext cx="557738" cy="5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agrama mostrando como o Amazon Athena consulta dados de data lakes, armazéns e outras fontes, executados on-premises ou na nuvem.">
            <a:extLst>
              <a:ext uri="{FF2B5EF4-FFF2-40B4-BE49-F238E27FC236}">
                <a16:creationId xmlns:a16="http://schemas.microsoft.com/office/drawing/2014/main" id="{C5548AE1-F687-B557-0391-23FA057C8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673" y="759617"/>
            <a:ext cx="8833420" cy="55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9573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2" y="3858683"/>
            <a:ext cx="1845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Wavelength</a:t>
            </a:r>
            <a:endParaRPr lang="en-BR" dirty="0"/>
          </a:p>
        </p:txBody>
      </p:sp>
      <p:pic>
        <p:nvPicPr>
          <p:cNvPr id="60418" name="Picture 2" descr="Draw AWS Architecture Diagrams Online">
            <a:extLst>
              <a:ext uri="{FF2B5EF4-FFF2-40B4-BE49-F238E27FC236}">
                <a16:creationId xmlns:a16="http://schemas.microsoft.com/office/drawing/2014/main" id="{6BD8C78C-DEAE-4ADC-2DAA-BD2E94EF0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119" y="2999317"/>
            <a:ext cx="735902" cy="73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638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139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stack of shipping containers&#10;&#10;Description automatically generated">
            <a:extLst>
              <a:ext uri="{FF2B5EF4-FFF2-40B4-BE49-F238E27FC236}">
                <a16:creationId xmlns:a16="http://schemas.microsoft.com/office/drawing/2014/main" id="{D5A94A39-6E1E-243F-838B-F6BE2FAA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1734" b="43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7849" y="2313296"/>
            <a:ext cx="5300988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5: Containers</a:t>
            </a:r>
          </a:p>
        </p:txBody>
      </p:sp>
    </p:spTree>
    <p:extLst>
      <p:ext uri="{BB962C8B-B14F-4D97-AF65-F5344CB8AC3E}">
        <p14:creationId xmlns:p14="http://schemas.microsoft.com/office/powerpoint/2010/main" val="1648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ECS Anywhere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1763031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EKS Anywhere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6351103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EKS Distro</a:t>
            </a:r>
          </a:p>
        </p:txBody>
      </p:sp>
      <p:pic>
        <p:nvPicPr>
          <p:cNvPr id="62466" name="Picture 2" descr="Amazon ECR Public Gallery - Amazon EKS Distribution/eks-distro-base">
            <a:extLst>
              <a:ext uri="{FF2B5EF4-FFF2-40B4-BE49-F238E27FC236}">
                <a16:creationId xmlns:a16="http://schemas.microsoft.com/office/drawing/2014/main" id="{ECB9BE4D-7C70-E47A-723F-75406FC80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064" y="3097098"/>
            <a:ext cx="668322" cy="668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705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Container Registry (Amazon ECR)</a:t>
            </a:r>
          </a:p>
        </p:txBody>
      </p:sp>
      <p:pic>
        <p:nvPicPr>
          <p:cNvPr id="63490" name="Picture 2" descr="AWS ECR: Basics Explained. Overview of ECR Basics | by Eli Front | Medium">
            <a:extLst>
              <a:ext uri="{FF2B5EF4-FFF2-40B4-BE49-F238E27FC236}">
                <a16:creationId xmlns:a16="http://schemas.microsoft.com/office/drawing/2014/main" id="{413DB57C-EABA-7939-3C7B-A0E8B5ADD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183" y="3137483"/>
            <a:ext cx="670250" cy="67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E595835-6DC7-8410-65E5-62EC6ADE2D78}"/>
              </a:ext>
            </a:extLst>
          </p:cNvPr>
          <p:cNvSpPr/>
          <p:nvPr/>
        </p:nvSpPr>
        <p:spPr>
          <a:xfrm>
            <a:off x="516367" y="437951"/>
            <a:ext cx="4416360" cy="37578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Repositório de imagens docker de aplicações</a:t>
            </a:r>
          </a:p>
        </p:txBody>
      </p:sp>
    </p:spTree>
    <p:extLst>
      <p:ext uri="{BB962C8B-B14F-4D97-AF65-F5344CB8AC3E}">
        <p14:creationId xmlns:p14="http://schemas.microsoft.com/office/powerpoint/2010/main" val="8027058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49801" y="3858683"/>
            <a:ext cx="23452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Container Service (Amazon ECS)</a:t>
            </a:r>
          </a:p>
        </p:txBody>
      </p:sp>
      <p:pic>
        <p:nvPicPr>
          <p:cNvPr id="65538" name="Picture 2" descr="Amazon Elastic Container Service">
            <a:extLst>
              <a:ext uri="{FF2B5EF4-FFF2-40B4-BE49-F238E27FC236}">
                <a16:creationId xmlns:a16="http://schemas.microsoft.com/office/drawing/2014/main" id="{291448BE-28CF-A083-57D2-C19EE75D6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39" y="3170980"/>
            <a:ext cx="687703" cy="687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12EB829-D959-0496-BFBF-55E8BD7AE3A0}"/>
              </a:ext>
            </a:extLst>
          </p:cNvPr>
          <p:cNvSpPr/>
          <p:nvPr/>
        </p:nvSpPr>
        <p:spPr>
          <a:xfrm>
            <a:off x="516367" y="437950"/>
            <a:ext cx="4066391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Ambiente de execução de containers (docker) de modo simples e confiável</a:t>
            </a:r>
          </a:p>
        </p:txBody>
      </p:sp>
    </p:spTree>
    <p:extLst>
      <p:ext uri="{BB962C8B-B14F-4D97-AF65-F5344CB8AC3E}">
        <p14:creationId xmlns:p14="http://schemas.microsoft.com/office/powerpoint/2010/main" val="15774664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085166" y="3875617"/>
            <a:ext cx="2743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Kubernetes Service (Amazon EKS)</a:t>
            </a:r>
          </a:p>
        </p:txBody>
      </p:sp>
      <p:pic>
        <p:nvPicPr>
          <p:cNvPr id="67586" name="Picture 2" descr="Draw AWS Architecture Diagrams Online">
            <a:extLst>
              <a:ext uri="{FF2B5EF4-FFF2-40B4-BE49-F238E27FC236}">
                <a16:creationId xmlns:a16="http://schemas.microsoft.com/office/drawing/2014/main" id="{E9A8C3F4-6FBD-90F4-2101-62CD21CC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95" y="3044104"/>
            <a:ext cx="708326" cy="70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4315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68" name="Rectangle 6866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69" name="Rectangle 68668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7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71" name="Oval 6867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2" name="Oval 6867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3" name="Oval 6867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4" name="Oval 6867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5" name="Oval 6867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76" name="Oval 6867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7" name="Oval 6867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8" name="Oval 6867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79" name="Oval 6867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80" name="Oval 6867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81" name="Freeform: Shape 68657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2" name="Freeform: Shape 68658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3" name="Freeform: Shape 68659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684" name="Oval 6868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85" name="Freeform: Shape 68661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686" name="Rectangle 68685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8B075016-33D7-1800-0152-FC8E13586C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687" name="Rectangle 68686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6: Database</a:t>
            </a:r>
          </a:p>
        </p:txBody>
      </p:sp>
    </p:spTree>
    <p:extLst>
      <p:ext uri="{BB962C8B-B14F-4D97-AF65-F5344CB8AC3E}">
        <p14:creationId xmlns:p14="http://schemas.microsoft.com/office/powerpoint/2010/main" val="406487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4400" y="3884083"/>
            <a:ext cx="1667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Aurora</a:t>
            </a:r>
          </a:p>
        </p:txBody>
      </p:sp>
      <p:pic>
        <p:nvPicPr>
          <p:cNvPr id="70658" name="Picture 2" descr="AWS Aurora Logo PNG Vector (SVG) Free Download">
            <a:extLst>
              <a:ext uri="{FF2B5EF4-FFF2-40B4-BE49-F238E27FC236}">
                <a16:creationId xmlns:a16="http://schemas.microsoft.com/office/drawing/2014/main" id="{36D47DCF-4674-2D1D-AC68-A380F453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010" y="3195968"/>
            <a:ext cx="662711" cy="66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90D1E0B-5004-1EC5-842C-C956B87910E2}"/>
              </a:ext>
            </a:extLst>
          </p:cNvPr>
          <p:cNvSpPr/>
          <p:nvPr/>
        </p:nvSpPr>
        <p:spPr>
          <a:xfrm>
            <a:off x="490968" y="412550"/>
            <a:ext cx="2675565" cy="4171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relacional</a:t>
            </a:r>
          </a:p>
        </p:txBody>
      </p:sp>
    </p:spTree>
    <p:extLst>
      <p:ext uri="{BB962C8B-B14F-4D97-AF65-F5344CB8AC3E}">
        <p14:creationId xmlns:p14="http://schemas.microsoft.com/office/powerpoint/2010/main" val="3977577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776CA1-B0E8-89CD-29C4-F2FE8B81B725}"/>
              </a:ext>
            </a:extLst>
          </p:cNvPr>
          <p:cNvSpPr txBox="1"/>
          <p:nvPr/>
        </p:nvSpPr>
        <p:spPr>
          <a:xfrm>
            <a:off x="1083445" y="201879"/>
            <a:ext cx="13168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/>
              <a:t>Amazon Athena</a:t>
            </a:r>
            <a:endParaRPr lang="en-BR" i="1" dirty="0"/>
          </a:p>
        </p:txBody>
      </p:sp>
      <p:pic>
        <p:nvPicPr>
          <p:cNvPr id="6146" name="Picture 2" descr="AWS Cloud Resource | Athena">
            <a:extLst>
              <a:ext uri="{FF2B5EF4-FFF2-40B4-BE49-F238E27FC236}">
                <a16:creationId xmlns:a16="http://schemas.microsoft.com/office/drawing/2014/main" id="{596953C0-C250-734D-4BB8-62DEDB002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08" y="201879"/>
            <a:ext cx="557738" cy="55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908C865-C0F0-28D4-0907-C90F6CED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77" y="1594320"/>
            <a:ext cx="10088680" cy="2793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410E80-DD39-BFA9-C5E1-0CC487FD910F}"/>
              </a:ext>
            </a:extLst>
          </p:cNvPr>
          <p:cNvSpPr txBox="1"/>
          <p:nvPr/>
        </p:nvSpPr>
        <p:spPr>
          <a:xfrm>
            <a:off x="653577" y="4841576"/>
            <a:ext cx="11014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https://docs.aws.amazon.com/</a:t>
            </a:r>
            <a:r>
              <a:rPr lang="en-US" sz="1600" b="1" i="1" dirty="0" err="1"/>
              <a:t>pt_br</a:t>
            </a:r>
            <a:r>
              <a:rPr lang="en-US" sz="1600" b="1" i="1" dirty="0"/>
              <a:t>/prescriptive-guidance/latest/patterns/analyze-and-visualize-nested-json-data-with-amazon-athena-and-amazon-quicksight.html?did=</a:t>
            </a:r>
            <a:r>
              <a:rPr lang="en-US" sz="1600" b="1" i="1" dirty="0" err="1"/>
              <a:t>pg_card&amp;trk</a:t>
            </a:r>
            <a:r>
              <a:rPr lang="en-US" sz="1600" b="1" i="1" dirty="0"/>
              <a:t>=</a:t>
            </a:r>
            <a:r>
              <a:rPr lang="en-US" sz="1600" b="1" i="1" dirty="0" err="1"/>
              <a:t>pg_card</a:t>
            </a:r>
            <a:endParaRPr lang="en-BR" sz="1600" b="1" i="1" dirty="0"/>
          </a:p>
        </p:txBody>
      </p:sp>
    </p:spTree>
    <p:extLst>
      <p:ext uri="{BB962C8B-B14F-4D97-AF65-F5344CB8AC3E}">
        <p14:creationId xmlns:p14="http://schemas.microsoft.com/office/powerpoint/2010/main" val="23014886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67199" y="3917950"/>
            <a:ext cx="2726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Aurora Serverless</a:t>
            </a:r>
          </a:p>
        </p:txBody>
      </p:sp>
      <p:pic>
        <p:nvPicPr>
          <p:cNvPr id="70658" name="Picture 2" descr="AWS Aurora Logo PNG Vector (SVG) Free Download">
            <a:extLst>
              <a:ext uri="{FF2B5EF4-FFF2-40B4-BE49-F238E27FC236}">
                <a16:creationId xmlns:a16="http://schemas.microsoft.com/office/drawing/2014/main" id="{36D47DCF-4674-2D1D-AC68-A380F4530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47" y="3174824"/>
            <a:ext cx="684169" cy="684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FEB36EF-5931-BF6F-DACB-21F600E7DC14}"/>
              </a:ext>
            </a:extLst>
          </p:cNvPr>
          <p:cNvSpPr/>
          <p:nvPr/>
        </p:nvSpPr>
        <p:spPr>
          <a:xfrm>
            <a:off x="516368" y="437950"/>
            <a:ext cx="2802565" cy="46798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relacional</a:t>
            </a:r>
          </a:p>
        </p:txBody>
      </p:sp>
    </p:spTree>
    <p:extLst>
      <p:ext uri="{BB962C8B-B14F-4D97-AF65-F5344CB8AC3E}">
        <p14:creationId xmlns:p14="http://schemas.microsoft.com/office/powerpoint/2010/main" val="13252098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098799" y="3867150"/>
            <a:ext cx="523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DocumentDB (with MongoDB compatibility)</a:t>
            </a:r>
          </a:p>
        </p:txBody>
      </p:sp>
      <p:pic>
        <p:nvPicPr>
          <p:cNvPr id="72706" name="Picture 2" descr="AWS Cloud Resource | DocumentDB">
            <a:extLst>
              <a:ext uri="{FF2B5EF4-FFF2-40B4-BE49-F238E27FC236}">
                <a16:creationId xmlns:a16="http://schemas.microsoft.com/office/drawing/2014/main" id="{03D512BD-FE09-291A-19B5-939DF3E83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42" y="3082721"/>
            <a:ext cx="692558" cy="692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E5615CA-4EB6-0F31-1333-E5D76450D3ED}"/>
              </a:ext>
            </a:extLst>
          </p:cNvPr>
          <p:cNvSpPr/>
          <p:nvPr/>
        </p:nvSpPr>
        <p:spPr>
          <a:xfrm>
            <a:off x="516367" y="437950"/>
            <a:ext cx="3200499" cy="4736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não relacional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3FA4DF-4CF4-74DB-5146-1E0C9153EC2B}"/>
              </a:ext>
            </a:extLst>
          </p:cNvPr>
          <p:cNvSpPr/>
          <p:nvPr/>
        </p:nvSpPr>
        <p:spPr>
          <a:xfrm>
            <a:off x="516367" y="1087410"/>
            <a:ext cx="3200498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Compatível com o MongoDB</a:t>
            </a:r>
          </a:p>
        </p:txBody>
      </p:sp>
    </p:spTree>
    <p:extLst>
      <p:ext uri="{BB962C8B-B14F-4D97-AF65-F5344CB8AC3E}">
        <p14:creationId xmlns:p14="http://schemas.microsoft.com/office/powerpoint/2010/main" val="1689294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7519" y="3867150"/>
            <a:ext cx="2032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DynamoDB</a:t>
            </a:r>
          </a:p>
        </p:txBody>
      </p:sp>
      <p:pic>
        <p:nvPicPr>
          <p:cNvPr id="74754" name="Picture 2" descr="Amazon DynamoDB | AWS Database Blog">
            <a:extLst>
              <a:ext uri="{FF2B5EF4-FFF2-40B4-BE49-F238E27FC236}">
                <a16:creationId xmlns:a16="http://schemas.microsoft.com/office/drawing/2014/main" id="{07C26FAC-E9CD-F015-026F-0494FF5AA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991" y="3238551"/>
            <a:ext cx="637055" cy="62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A9067A5-8C64-2941-B292-93ECAB01F254}"/>
              </a:ext>
            </a:extLst>
          </p:cNvPr>
          <p:cNvSpPr/>
          <p:nvPr/>
        </p:nvSpPr>
        <p:spPr>
          <a:xfrm>
            <a:off x="516367" y="437951"/>
            <a:ext cx="3081965" cy="47645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Banco de dados não relacional</a:t>
            </a:r>
          </a:p>
        </p:txBody>
      </p:sp>
    </p:spTree>
    <p:extLst>
      <p:ext uri="{BB962C8B-B14F-4D97-AF65-F5344CB8AC3E}">
        <p14:creationId xmlns:p14="http://schemas.microsoft.com/office/powerpoint/2010/main" val="3469826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7519" y="3867150"/>
            <a:ext cx="2148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ElastiCache</a:t>
            </a:r>
          </a:p>
        </p:txBody>
      </p:sp>
      <p:pic>
        <p:nvPicPr>
          <p:cNvPr id="76802" name="Picture 2" descr="Draw AWS Architecture Diagrams Online">
            <a:extLst>
              <a:ext uri="{FF2B5EF4-FFF2-40B4-BE49-F238E27FC236}">
                <a16:creationId xmlns:a16="http://schemas.microsoft.com/office/drawing/2014/main" id="{F0273D64-875B-6A91-5968-24584B2B5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76" y="3167431"/>
            <a:ext cx="651546" cy="6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D6FAE71-4812-6CB7-078A-1D6AB0DF8CF6}"/>
              </a:ext>
            </a:extLst>
          </p:cNvPr>
          <p:cNvSpPr/>
          <p:nvPr/>
        </p:nvSpPr>
        <p:spPr>
          <a:xfrm>
            <a:off x="516368" y="437950"/>
            <a:ext cx="2979868" cy="68084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Cache utilizado com banco de dados relacionais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E84EE75-F39F-432D-076C-C958E0599698}"/>
              </a:ext>
            </a:extLst>
          </p:cNvPr>
          <p:cNvSpPr/>
          <p:nvPr/>
        </p:nvSpPr>
        <p:spPr>
          <a:xfrm>
            <a:off x="548642" y="1386416"/>
            <a:ext cx="2979868" cy="40005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Redis ou Memcached</a:t>
            </a:r>
          </a:p>
        </p:txBody>
      </p:sp>
    </p:spTree>
    <p:extLst>
      <p:ext uri="{BB962C8B-B14F-4D97-AF65-F5344CB8AC3E}">
        <p14:creationId xmlns:p14="http://schemas.microsoft.com/office/powerpoint/2010/main" val="1922378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3769253" y="3858683"/>
            <a:ext cx="423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Keyspaces (for Apache Cassandra)</a:t>
            </a:r>
          </a:p>
        </p:txBody>
      </p:sp>
      <p:pic>
        <p:nvPicPr>
          <p:cNvPr id="78852" name="Picture 4" descr="Amazon Keyspaces - Reviews, Pros &amp; Cons | Companies using Amazon Keyspaces">
            <a:extLst>
              <a:ext uri="{FF2B5EF4-FFF2-40B4-BE49-F238E27FC236}">
                <a16:creationId xmlns:a16="http://schemas.microsoft.com/office/drawing/2014/main" id="{27BF9D07-B270-4820-E331-F8BDA9FA7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799" y="3073399"/>
            <a:ext cx="711201" cy="71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507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18326" y="3833283"/>
            <a:ext cx="1827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Neptune</a:t>
            </a:r>
          </a:p>
        </p:txBody>
      </p:sp>
      <p:pic>
        <p:nvPicPr>
          <p:cNvPr id="80898" name="Picture 2" descr="Amazon Neptune">
            <a:extLst>
              <a:ext uri="{FF2B5EF4-FFF2-40B4-BE49-F238E27FC236}">
                <a16:creationId xmlns:a16="http://schemas.microsoft.com/office/drawing/2014/main" id="{DD49E053-4471-2971-AFFD-2F7C2D3D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384" y="3078692"/>
            <a:ext cx="700616" cy="7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3840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35405" y="3850217"/>
            <a:ext cx="1827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Quantum Ledger Database (Amazon QLDB)</a:t>
            </a:r>
          </a:p>
        </p:txBody>
      </p:sp>
      <p:pic>
        <p:nvPicPr>
          <p:cNvPr id="82946" name="Picture 2" descr="QLDB - Database of Databases">
            <a:extLst>
              <a:ext uri="{FF2B5EF4-FFF2-40B4-BE49-F238E27FC236}">
                <a16:creationId xmlns:a16="http://schemas.microsoft.com/office/drawing/2014/main" id="{61EB3311-9B74-D4B0-D34A-22A6FD6D8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534" y="2895600"/>
            <a:ext cx="742950" cy="74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350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27835" y="3816350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RDS</a:t>
            </a:r>
          </a:p>
        </p:txBody>
      </p:sp>
      <p:pic>
        <p:nvPicPr>
          <p:cNvPr id="84994" name="Picture 2" descr="Cloud Icons | Amazon RDS">
            <a:extLst>
              <a:ext uri="{FF2B5EF4-FFF2-40B4-BE49-F238E27FC236}">
                <a16:creationId xmlns:a16="http://schemas.microsoft.com/office/drawing/2014/main" id="{76FB1A1E-5F03-07B3-D3E7-FB7BF700A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3053342"/>
            <a:ext cx="700616" cy="7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86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92" name="Rectangle 6869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94" name="Rectangle 6869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9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97" name="Oval 6869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8" name="Oval 6869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9" name="Oval 6869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0" name="Oval 6869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1" name="Oval 6870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2" name="Oval 6870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3" name="Oval 6870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4" name="Oval 6870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5" name="Oval 6870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6" name="Oval 6870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7" name="Freeform: Shape 6870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8" name="Freeform: Shape 6870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9" name="Freeform: Shape 6870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10" name="Oval 6870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11" name="Freeform: Shape 6871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13" name="Rectangle 687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BB1B0A97-C7F4-F27C-38B4-44E23ED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15" name="Rectangle 687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7: Developer Tools</a:t>
            </a:r>
          </a:p>
        </p:txBody>
      </p:sp>
    </p:spTree>
    <p:extLst>
      <p:ext uri="{BB962C8B-B14F-4D97-AF65-F5344CB8AC3E}">
        <p14:creationId xmlns:p14="http://schemas.microsoft.com/office/powerpoint/2010/main" val="374948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360128" y="3830638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X-Ray</a:t>
            </a:r>
          </a:p>
        </p:txBody>
      </p:sp>
      <p:pic>
        <p:nvPicPr>
          <p:cNvPr id="89090" name="Picture 2" descr="X-Ray Cheat Sheet">
            <a:extLst>
              <a:ext uri="{FF2B5EF4-FFF2-40B4-BE49-F238E27FC236}">
                <a16:creationId xmlns:a16="http://schemas.microsoft.com/office/drawing/2014/main" id="{165A5098-5C6C-5506-C461-0AFB4C2EC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402" y="3116787"/>
            <a:ext cx="624426" cy="624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1013647-8066-87FD-D373-59E0E6E6227C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troubleshooting e identificação de gargalos em aplicações</a:t>
            </a:r>
          </a:p>
        </p:txBody>
      </p:sp>
    </p:spTree>
    <p:extLst>
      <p:ext uri="{BB962C8B-B14F-4D97-AF65-F5344CB8AC3E}">
        <p14:creationId xmlns:p14="http://schemas.microsoft.com/office/powerpoint/2010/main" val="334928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13798" y="3637520"/>
            <a:ext cx="1429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45" y="2792530"/>
            <a:ext cx="793764" cy="79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1961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692" name="Rectangle 68691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694" name="Rectangle 6869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696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697" name="Oval 68696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8" name="Oval 68697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699" name="Oval 68698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0" name="Oval 68699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1" name="Oval 68700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2" name="Oval 68701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3" name="Oval 68702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4" name="Oval 68703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5" name="Oval 68704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06" name="Oval 68705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07" name="Freeform: Shape 68706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8" name="Freeform: Shape 68707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09" name="Freeform: Shape 68708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10" name="Oval 68709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11" name="Freeform: Shape 68710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13" name="Rectangle 687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person typing on a computer&#10;&#10;Description automatically generated">
            <a:extLst>
              <a:ext uri="{FF2B5EF4-FFF2-40B4-BE49-F238E27FC236}">
                <a16:creationId xmlns:a16="http://schemas.microsoft.com/office/drawing/2014/main" id="{BB1B0A97-C7F4-F27C-38B4-44E23EDA55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15" name="Rectangle 68714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Seção 8: Front-End Web Mobile</a:t>
            </a:r>
          </a:p>
        </p:txBody>
      </p:sp>
    </p:spTree>
    <p:extLst>
      <p:ext uri="{BB962C8B-B14F-4D97-AF65-F5344CB8AC3E}">
        <p14:creationId xmlns:p14="http://schemas.microsoft.com/office/powerpoint/2010/main" val="123028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360128" y="3861330"/>
            <a:ext cx="1471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Amplify</a:t>
            </a:r>
          </a:p>
        </p:txBody>
      </p:sp>
      <p:pic>
        <p:nvPicPr>
          <p:cNvPr id="93186" name="Picture 2" descr="AWS Icons">
            <a:extLst>
              <a:ext uri="{FF2B5EF4-FFF2-40B4-BE49-F238E27FC236}">
                <a16:creationId xmlns:a16="http://schemas.microsoft.com/office/drawing/2014/main" id="{21A29C95-5368-95E3-E238-BBBE1D69AC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815" y="3129815"/>
            <a:ext cx="598370" cy="59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1B6D36D-96AC-D13F-E79E-B616272A1A0D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apps em nuvem de modo rápido e prático</a:t>
            </a:r>
          </a:p>
        </p:txBody>
      </p:sp>
    </p:spTree>
    <p:extLst>
      <p:ext uri="{BB962C8B-B14F-4D97-AF65-F5344CB8AC3E}">
        <p14:creationId xmlns:p14="http://schemas.microsoft.com/office/powerpoint/2010/main" val="32189306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158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API Gateway</a:t>
            </a:r>
          </a:p>
        </p:txBody>
      </p:sp>
      <p:pic>
        <p:nvPicPr>
          <p:cNvPr id="94210" name="Picture 2" descr="AWS API Gateway | Pulumi Registry">
            <a:extLst>
              <a:ext uri="{FF2B5EF4-FFF2-40B4-BE49-F238E27FC236}">
                <a16:creationId xmlns:a16="http://schemas.microsoft.com/office/drawing/2014/main" id="{766313F8-42D1-27C2-18A5-DCE67887B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246" y="3114246"/>
            <a:ext cx="629507" cy="62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C4E6DFA-AA42-91EF-B648-556B4A2DBEEA}"/>
              </a:ext>
            </a:extLst>
          </p:cNvPr>
          <p:cNvSpPr/>
          <p:nvPr/>
        </p:nvSpPr>
        <p:spPr>
          <a:xfrm>
            <a:off x="516367" y="437950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Camada de segurança e melhor mantenibilidade para uma API</a:t>
            </a:r>
          </a:p>
        </p:txBody>
      </p:sp>
    </p:spTree>
    <p:extLst>
      <p:ext uri="{BB962C8B-B14F-4D97-AF65-F5344CB8AC3E}">
        <p14:creationId xmlns:p14="http://schemas.microsoft.com/office/powerpoint/2010/main" val="12932281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19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Device Farm</a:t>
            </a:r>
          </a:p>
        </p:txBody>
      </p:sp>
      <p:pic>
        <p:nvPicPr>
          <p:cNvPr id="95234" name="Picture 2" descr="Cloud Icons | AWS Device Farm">
            <a:extLst>
              <a:ext uri="{FF2B5EF4-FFF2-40B4-BE49-F238E27FC236}">
                <a16:creationId xmlns:a16="http://schemas.microsoft.com/office/drawing/2014/main" id="{6C46CEE8-F6F7-BD5E-E5A6-1EAA08826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191" y="3092558"/>
            <a:ext cx="672883" cy="67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6945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16586" y="3830638"/>
            <a:ext cx="192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Pinpoint</a:t>
            </a:r>
          </a:p>
        </p:txBody>
      </p:sp>
      <p:pic>
        <p:nvPicPr>
          <p:cNvPr id="96258" name="Picture 2" descr="AWS Icons">
            <a:extLst>
              <a:ext uri="{FF2B5EF4-FFF2-40B4-BE49-F238E27FC236}">
                <a16:creationId xmlns:a16="http://schemas.microsoft.com/office/drawing/2014/main" id="{A77D8D71-FF4C-B327-AAE5-69061246E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599" y="3211539"/>
            <a:ext cx="619099" cy="6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9568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20" name="Rectangle 68719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22" name="Rectangle 68721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24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25" name="Oval 68724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6" name="Oval 68725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7" name="Oval 68726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8" name="Oval 68727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29" name="Oval 68728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30" name="Oval 68729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1" name="Oval 68730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2" name="Oval 68731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3" name="Oval 68732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34" name="Oval 68733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5" name="Freeform: Shape 68734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6" name="Freeform: Shape 68735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7" name="Freeform: Shape 68736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38" name="Oval 68737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39" name="Freeform: Shape 68738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41" name="Rectangle 6874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blue circuit board in the shape of a brain&#10;&#10;Description automatically generated">
            <a:extLst>
              <a:ext uri="{FF2B5EF4-FFF2-40B4-BE49-F238E27FC236}">
                <a16:creationId xmlns:a16="http://schemas.microsoft.com/office/drawing/2014/main" id="{33057A37-373D-46A5-D248-71040E1DB49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96" b="1989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43" name="Rectangle 68742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000"/>
              <a:t>Seção 9: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95235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Comprehend</a:t>
            </a:r>
          </a:p>
        </p:txBody>
      </p:sp>
      <p:pic>
        <p:nvPicPr>
          <p:cNvPr id="97282" name="Picture 2" descr="Amazon Comprehend | AWS Machine Learning">
            <a:extLst>
              <a:ext uri="{FF2B5EF4-FFF2-40B4-BE49-F238E27FC236}">
                <a16:creationId xmlns:a16="http://schemas.microsoft.com/office/drawing/2014/main" id="{DBC6E0B1-6762-7953-FD20-F18D460B9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84" y="3224020"/>
            <a:ext cx="618631" cy="61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126FB0-6E29-5B45-D063-67210E4E314F}"/>
              </a:ext>
            </a:extLst>
          </p:cNvPr>
          <p:cNvSpPr/>
          <p:nvPr/>
        </p:nvSpPr>
        <p:spPr>
          <a:xfrm>
            <a:off x="602428" y="588557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encontrar palavras-chave, entidades, lingua utilizada no texto, análise de sentimento</a:t>
            </a:r>
          </a:p>
        </p:txBody>
      </p:sp>
    </p:spTree>
    <p:extLst>
      <p:ext uri="{BB962C8B-B14F-4D97-AF65-F5344CB8AC3E}">
        <p14:creationId xmlns:p14="http://schemas.microsoft.com/office/powerpoint/2010/main" val="22236153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349495" y="355819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Forecast</a:t>
            </a:r>
          </a:p>
        </p:txBody>
      </p:sp>
      <p:pic>
        <p:nvPicPr>
          <p:cNvPr id="98306" name="Picture 2" descr="AWS Icons">
            <a:extLst>
              <a:ext uri="{FF2B5EF4-FFF2-40B4-BE49-F238E27FC236}">
                <a16:creationId xmlns:a16="http://schemas.microsoft.com/office/drawing/2014/main" id="{97A4CCBC-0EC7-B4EB-2F3B-000446B36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2078" y="2818205"/>
            <a:ext cx="681481" cy="68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74591D-CC2B-1C13-81F2-36AB11484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91" y="266640"/>
            <a:ext cx="4248374" cy="2393034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F714A7-E63D-07A0-9BF7-68F00CC33C68}"/>
              </a:ext>
            </a:extLst>
          </p:cNvPr>
          <p:cNvSpPr/>
          <p:nvPr/>
        </p:nvSpPr>
        <p:spPr>
          <a:xfrm>
            <a:off x="279699" y="3158946"/>
            <a:ext cx="4585916" cy="68148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criar previsões para diversos contextos utilizando modelos</a:t>
            </a:r>
          </a:p>
        </p:txBody>
      </p:sp>
    </p:spTree>
    <p:extLst>
      <p:ext uri="{BB962C8B-B14F-4D97-AF65-F5344CB8AC3E}">
        <p14:creationId xmlns:p14="http://schemas.microsoft.com/office/powerpoint/2010/main" val="489269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31903" y="3859213"/>
            <a:ext cx="2427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Fraud Detector</a:t>
            </a:r>
          </a:p>
        </p:txBody>
      </p:sp>
      <p:pic>
        <p:nvPicPr>
          <p:cNvPr id="99330" name="Picture 2" descr="Why Amazon AWS is a bad deal for most companies">
            <a:extLst>
              <a:ext uri="{FF2B5EF4-FFF2-40B4-BE49-F238E27FC236}">
                <a16:creationId xmlns:a16="http://schemas.microsoft.com/office/drawing/2014/main" id="{D4FAA0A1-E2CC-8E70-8238-34BB08DB8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24" y="3114274"/>
            <a:ext cx="629452" cy="629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4DD2AF0-FC45-B505-4D29-A26DDB298368}"/>
              </a:ext>
            </a:extLst>
          </p:cNvPr>
          <p:cNvSpPr/>
          <p:nvPr/>
        </p:nvSpPr>
        <p:spPr>
          <a:xfrm>
            <a:off x="355002" y="438741"/>
            <a:ext cx="3732903" cy="9282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detectar fraudes em pagamentos, atividades online e criação de contas falsas por exemplo</a:t>
            </a:r>
          </a:p>
        </p:txBody>
      </p:sp>
    </p:spTree>
    <p:extLst>
      <p:ext uri="{BB962C8B-B14F-4D97-AF65-F5344CB8AC3E}">
        <p14:creationId xmlns:p14="http://schemas.microsoft.com/office/powerpoint/2010/main" val="795216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59813" y="3877946"/>
            <a:ext cx="1749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Kendra</a:t>
            </a:r>
          </a:p>
        </p:txBody>
      </p:sp>
      <p:pic>
        <p:nvPicPr>
          <p:cNvPr id="100354" name="Picture 2" descr="Powering Amazon Kendra as a Search Engine | by Aditya Guha | Medium">
            <a:extLst>
              <a:ext uri="{FF2B5EF4-FFF2-40B4-BE49-F238E27FC236}">
                <a16:creationId xmlns:a16="http://schemas.microsoft.com/office/drawing/2014/main" id="{D46EA54B-36ED-7F94-3644-EBBA9903E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275" y="3168333"/>
            <a:ext cx="1349571" cy="7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29A6922-3B7B-9B84-BB20-BCFAF20D495E}"/>
              </a:ext>
            </a:extLst>
          </p:cNvPr>
          <p:cNvSpPr/>
          <p:nvPr/>
        </p:nvSpPr>
        <p:spPr>
          <a:xfrm>
            <a:off x="355002" y="438741"/>
            <a:ext cx="3732903" cy="65345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Melhorar pesquisas em fontes de dados</a:t>
            </a:r>
          </a:p>
        </p:txBody>
      </p:sp>
    </p:spTree>
    <p:extLst>
      <p:ext uri="{BB962C8B-B14F-4D97-AF65-F5344CB8AC3E}">
        <p14:creationId xmlns:p14="http://schemas.microsoft.com/office/powerpoint/2010/main" val="3787327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10542" y="303491"/>
            <a:ext cx="351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 –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arquitetural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6" y="183554"/>
            <a:ext cx="609206" cy="6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EBC617-35B6-CADA-8854-EF53BE6F2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681" y="879912"/>
            <a:ext cx="7772400" cy="50282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7AC23-2CAB-F6F7-93F6-87F501BEC1A5}"/>
              </a:ext>
            </a:extLst>
          </p:cNvPr>
          <p:cNvSpPr txBox="1"/>
          <p:nvPr/>
        </p:nvSpPr>
        <p:spPr>
          <a:xfrm>
            <a:off x="919599" y="5908178"/>
            <a:ext cx="1098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https://docs.aws.amazon.com/</a:t>
            </a:r>
            <a:r>
              <a:rPr lang="en-US" b="1" dirty="0" err="1"/>
              <a:t>pt_br</a:t>
            </a:r>
            <a:r>
              <a:rPr lang="en-US" b="1" dirty="0"/>
              <a:t>/prescriptive-guidance/latest/patterns/launch-a-spark-job-in-a-transient-emr-cluster-using-a-lambda-function.html?did=</a:t>
            </a:r>
            <a:r>
              <a:rPr lang="en-US" b="1" dirty="0" err="1"/>
              <a:t>pg_card&amp;trk</a:t>
            </a:r>
            <a:r>
              <a:rPr lang="en-US" b="1" dirty="0"/>
              <a:t>=</a:t>
            </a:r>
            <a:r>
              <a:rPr lang="en-US" b="1" dirty="0" err="1"/>
              <a:t>pg_card</a:t>
            </a:r>
            <a:endParaRPr lang="en-BR" b="1" dirty="0"/>
          </a:p>
        </p:txBody>
      </p:sp>
    </p:spTree>
    <p:extLst>
      <p:ext uri="{BB962C8B-B14F-4D97-AF65-F5344CB8AC3E}">
        <p14:creationId xmlns:p14="http://schemas.microsoft.com/office/powerpoint/2010/main" val="692649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Lex</a:t>
            </a:r>
          </a:p>
        </p:txBody>
      </p:sp>
      <p:pic>
        <p:nvPicPr>
          <p:cNvPr id="101378" name="Picture 2" descr="CSML - Amazon Lex CSML Chatbot Integration">
            <a:extLst>
              <a:ext uri="{FF2B5EF4-FFF2-40B4-BE49-F238E27FC236}">
                <a16:creationId xmlns:a16="http://schemas.microsoft.com/office/drawing/2014/main" id="{B4D9200F-B845-F616-0594-2B46CBEE2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025" y="3149430"/>
            <a:ext cx="559139" cy="55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AFF5750-E53A-8985-CEEE-1E2AEEABBD2D}"/>
              </a:ext>
            </a:extLst>
          </p:cNvPr>
          <p:cNvSpPr/>
          <p:nvPr/>
        </p:nvSpPr>
        <p:spPr>
          <a:xfrm>
            <a:off x="570155" y="449499"/>
            <a:ext cx="3205779" cy="57247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Construção de chatbots</a:t>
            </a:r>
          </a:p>
        </p:txBody>
      </p:sp>
    </p:spTree>
    <p:extLst>
      <p:ext uri="{BB962C8B-B14F-4D97-AF65-F5344CB8AC3E}">
        <p14:creationId xmlns:p14="http://schemas.microsoft.com/office/powerpoint/2010/main" val="142412295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Polly</a:t>
            </a:r>
          </a:p>
        </p:txBody>
      </p:sp>
      <p:pic>
        <p:nvPicPr>
          <p:cNvPr id="102402" name="Picture 2" descr="Amazon Polly TTS - Overview (O11) | OutSystems">
            <a:extLst>
              <a:ext uri="{FF2B5EF4-FFF2-40B4-BE49-F238E27FC236}">
                <a16:creationId xmlns:a16="http://schemas.microsoft.com/office/drawing/2014/main" id="{1EE3ACB5-B66C-4062-F22E-81DD10F5C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496" y="3221588"/>
            <a:ext cx="612674" cy="61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49FA47-8EC1-16C5-D64F-E538D3FE8C3F}"/>
              </a:ext>
            </a:extLst>
          </p:cNvPr>
          <p:cNvSpPr/>
          <p:nvPr/>
        </p:nvSpPr>
        <p:spPr>
          <a:xfrm>
            <a:off x="570155" y="449499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Colocamos um texto escrito e o serviço retorna o texto falado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0900F1D-AACA-F009-D37D-A70B77C5D90B}"/>
              </a:ext>
            </a:extLst>
          </p:cNvPr>
          <p:cNvSpPr/>
          <p:nvPr/>
        </p:nvSpPr>
        <p:spPr>
          <a:xfrm>
            <a:off x="570155" y="1763725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Em resumo transforma algo escrito em algo falado (escrita -&gt; som)</a:t>
            </a:r>
          </a:p>
        </p:txBody>
      </p:sp>
    </p:spTree>
    <p:extLst>
      <p:ext uri="{BB962C8B-B14F-4D97-AF65-F5344CB8AC3E}">
        <p14:creationId xmlns:p14="http://schemas.microsoft.com/office/powerpoint/2010/main" val="32970411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Rekognition</a:t>
            </a:r>
          </a:p>
        </p:txBody>
      </p:sp>
      <p:pic>
        <p:nvPicPr>
          <p:cNvPr id="103426" name="Picture 2" descr="Cloud Icons | Amazon Rekognition">
            <a:extLst>
              <a:ext uri="{FF2B5EF4-FFF2-40B4-BE49-F238E27FC236}">
                <a16:creationId xmlns:a16="http://schemas.microsoft.com/office/drawing/2014/main" id="{D870C19E-688C-3F1B-C58C-B8CBE8BD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9790" y="3245065"/>
            <a:ext cx="572419" cy="57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743FFA7-CA71-12E4-661C-23DD4B2201DE}"/>
              </a:ext>
            </a:extLst>
          </p:cNvPr>
          <p:cNvSpPr/>
          <p:nvPr/>
        </p:nvSpPr>
        <p:spPr>
          <a:xfrm>
            <a:off x="742278" y="718440"/>
            <a:ext cx="3754419" cy="80914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Pode funcionar como ferramenta de moderação de imagens</a:t>
            </a:r>
          </a:p>
        </p:txBody>
      </p:sp>
    </p:spTree>
    <p:extLst>
      <p:ext uri="{BB962C8B-B14F-4D97-AF65-F5344CB8AC3E}">
        <p14:creationId xmlns:p14="http://schemas.microsoft.com/office/powerpoint/2010/main" val="1745047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016598" y="3859213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SageMaker</a:t>
            </a:r>
          </a:p>
        </p:txBody>
      </p:sp>
      <p:pic>
        <p:nvPicPr>
          <p:cNvPr id="104450" name="Picture 2" descr="Amazon SageMaker SVG Logo | Free SVG logos &amp; icons download | SVGmix">
            <a:extLst>
              <a:ext uri="{FF2B5EF4-FFF2-40B4-BE49-F238E27FC236}">
                <a16:creationId xmlns:a16="http://schemas.microsoft.com/office/drawing/2014/main" id="{92356AC0-2A53-E299-FFC3-116A7DA36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16" y="3126616"/>
            <a:ext cx="604768" cy="60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7694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433670" y="3794666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Textract</a:t>
            </a:r>
          </a:p>
        </p:txBody>
      </p:sp>
      <p:pic>
        <p:nvPicPr>
          <p:cNvPr id="105474" name="Picture 2" descr="Amazon Textract - Overview (O11) | OutSystems">
            <a:extLst>
              <a:ext uri="{FF2B5EF4-FFF2-40B4-BE49-F238E27FC236}">
                <a16:creationId xmlns:a16="http://schemas.microsoft.com/office/drawing/2014/main" id="{FF26FA05-6B8C-719B-3D8A-F706DCDE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038" y="2985067"/>
            <a:ext cx="764383" cy="764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22D66F-857A-A683-361E-9FD8FB599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51" y="1408384"/>
            <a:ext cx="4949726" cy="404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092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6142" y="3654817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Transcribe</a:t>
            </a:r>
          </a:p>
        </p:txBody>
      </p:sp>
      <p:pic>
        <p:nvPicPr>
          <p:cNvPr id="106498" name="Picture 2" descr="Amazon Transcribe - Overview (O11) | OutSystems">
            <a:extLst>
              <a:ext uri="{FF2B5EF4-FFF2-40B4-BE49-F238E27FC236}">
                <a16:creationId xmlns:a16="http://schemas.microsoft.com/office/drawing/2014/main" id="{77B428D0-3C12-2843-50C1-E96247CDF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899" y="3020048"/>
            <a:ext cx="576044" cy="57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382FDA1-3C73-7276-294C-15AD9C91262E}"/>
              </a:ext>
            </a:extLst>
          </p:cNvPr>
          <p:cNvSpPr/>
          <p:nvPr/>
        </p:nvSpPr>
        <p:spPr>
          <a:xfrm>
            <a:off x="570155" y="449499"/>
            <a:ext cx="4281544" cy="7612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Faz o caminho inverso do Polly. Converte o texto falado para o texto escrito.</a:t>
            </a:r>
          </a:p>
        </p:txBody>
      </p:sp>
    </p:spTree>
    <p:extLst>
      <p:ext uri="{BB962C8B-B14F-4D97-AF65-F5344CB8AC3E}">
        <p14:creationId xmlns:p14="http://schemas.microsoft.com/office/powerpoint/2010/main" val="37496470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26142" y="3654817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Translate</a:t>
            </a:r>
          </a:p>
        </p:txBody>
      </p:sp>
      <p:pic>
        <p:nvPicPr>
          <p:cNvPr id="107522" name="Picture 2" descr="Amazon Translate - Overview (O11) | OutSystems">
            <a:extLst>
              <a:ext uri="{FF2B5EF4-FFF2-40B4-BE49-F238E27FC236}">
                <a16:creationId xmlns:a16="http://schemas.microsoft.com/office/drawing/2014/main" id="{44019BE0-78A2-C625-7B23-4BD9B22B4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685" y="3008649"/>
            <a:ext cx="618002" cy="61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7D020D7-706E-F9B3-328C-D5FCF3F76CA7}"/>
              </a:ext>
            </a:extLst>
          </p:cNvPr>
          <p:cNvSpPr/>
          <p:nvPr/>
        </p:nvSpPr>
        <p:spPr>
          <a:xfrm>
            <a:off x="570155" y="449499"/>
            <a:ext cx="2740312" cy="4564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Serviço de tradução</a:t>
            </a:r>
          </a:p>
        </p:txBody>
      </p:sp>
    </p:spTree>
    <p:extLst>
      <p:ext uri="{BB962C8B-B14F-4D97-AF65-F5344CB8AC3E}">
        <p14:creationId xmlns:p14="http://schemas.microsoft.com/office/powerpoint/2010/main" val="9021860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3" name="Rectangle 68772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4" name="Rectangle 68773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75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76" name="Oval 68775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7" name="Oval 68776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8" name="Oval 68777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79" name="Oval 68778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0" name="Oval 68779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6" name="Freeform: Shape 6876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7" name="Freeform: Shape 6876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8" name="Freeform: Shape 6876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0" name="Freeform: Shape 6876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1" name="Rectangle 68790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 useBgFill="1">
        <p:nvSpPr>
          <p:cNvPr id="68792" name="Rectangle 68791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4343" y="1685499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506" y="2576164"/>
            <a:ext cx="5300988" cy="13957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dirty="0"/>
              <a:t>Seção 10: Management and Governance</a:t>
            </a:r>
          </a:p>
        </p:txBody>
      </p:sp>
      <p:pic>
        <p:nvPicPr>
          <p:cNvPr id="11" name="Picture 10" descr="A road with yellow lines on it&#10;&#10;Description automatically generated">
            <a:extLst>
              <a:ext uri="{FF2B5EF4-FFF2-40B4-BE49-F238E27FC236}">
                <a16:creationId xmlns:a16="http://schemas.microsoft.com/office/drawing/2014/main" id="{BB3F1430-CFDB-37AB-3DC5-688AC9C2E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39535" y="-2"/>
            <a:ext cx="53509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99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1362" y="3635586"/>
            <a:ext cx="224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AWS CloudFormation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08546" name="Picture 2" descr="AWS CloudFormation coverage road map is now public! : r/aws">
            <a:extLst>
              <a:ext uri="{FF2B5EF4-FFF2-40B4-BE49-F238E27FC236}">
                <a16:creationId xmlns:a16="http://schemas.microsoft.com/office/drawing/2014/main" id="{DED51698-3460-EC94-5003-C8CD78B9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673" y="2921244"/>
            <a:ext cx="632327" cy="63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2103F40-C450-05BB-8E6D-778C0062461B}"/>
              </a:ext>
            </a:extLst>
          </p:cNvPr>
          <p:cNvSpPr/>
          <p:nvPr/>
        </p:nvSpPr>
        <p:spPr>
          <a:xfrm>
            <a:off x="570154" y="449499"/>
            <a:ext cx="4848511" cy="4818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Criação de infraestrutura for meio de um arquivo</a:t>
            </a:r>
          </a:p>
        </p:txBody>
      </p:sp>
    </p:spTree>
    <p:extLst>
      <p:ext uri="{BB962C8B-B14F-4D97-AF65-F5344CB8AC3E}">
        <p14:creationId xmlns:p14="http://schemas.microsoft.com/office/powerpoint/2010/main" val="5312577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15511" y="3810006"/>
            <a:ext cx="164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CloudTrail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09570" name="Picture 2" descr="Cloud Icons | AWS CloudTrail">
            <a:extLst>
              <a:ext uri="{FF2B5EF4-FFF2-40B4-BE49-F238E27FC236}">
                <a16:creationId xmlns:a16="http://schemas.microsoft.com/office/drawing/2014/main" id="{F78B29F7-2254-3D5F-1692-45D60BCB6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081" y="2965531"/>
            <a:ext cx="747649" cy="747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5D24698-EAFC-E732-101E-8450AFBF0713}"/>
              </a:ext>
            </a:extLst>
          </p:cNvPr>
          <p:cNvSpPr/>
          <p:nvPr/>
        </p:nvSpPr>
        <p:spPr>
          <a:xfrm>
            <a:off x="570155" y="449499"/>
            <a:ext cx="5432712" cy="5411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Identificação de atividade/qualquer ação (trilha, rastro).  </a:t>
            </a:r>
          </a:p>
        </p:txBody>
      </p:sp>
    </p:spTree>
    <p:extLst>
      <p:ext uri="{BB962C8B-B14F-4D97-AF65-F5344CB8AC3E}">
        <p14:creationId xmlns:p14="http://schemas.microsoft.com/office/powerpoint/2010/main" val="217873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10542" y="303491"/>
            <a:ext cx="3515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Amazon EMR –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arquitetural</a:t>
            </a:r>
            <a:endParaRPr lang="en-BR" dirty="0"/>
          </a:p>
        </p:txBody>
      </p:sp>
      <p:pic>
        <p:nvPicPr>
          <p:cNvPr id="11266" name="Picture 2" descr="Amazon EMR Toolkit - Visual Studio Marketplace">
            <a:extLst>
              <a:ext uri="{FF2B5EF4-FFF2-40B4-BE49-F238E27FC236}">
                <a16:creationId xmlns:a16="http://schemas.microsoft.com/office/drawing/2014/main" id="{A5144E54-B1A3-9DAA-3080-BE88A08D9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36" y="183554"/>
            <a:ext cx="609206" cy="60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47AC23-2CAB-F6F7-93F6-87F501BEC1A5}"/>
              </a:ext>
            </a:extLst>
          </p:cNvPr>
          <p:cNvSpPr txBox="1"/>
          <p:nvPr/>
        </p:nvSpPr>
        <p:spPr>
          <a:xfrm>
            <a:off x="919599" y="5908178"/>
            <a:ext cx="109811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https://docs.aws.amazon.com/</a:t>
            </a:r>
            <a:r>
              <a:rPr lang="en-US" b="1" dirty="0" err="1"/>
              <a:t>pt_br</a:t>
            </a:r>
            <a:r>
              <a:rPr lang="en-US" b="1" dirty="0"/>
              <a:t>/prescriptive-guidance/latest/patterns/</a:t>
            </a:r>
            <a:r>
              <a:rPr lang="en-US" b="1" dirty="0" err="1"/>
              <a:t>enforce-tagging-of-amazon-emr-clusters-at-launch.html?did</a:t>
            </a:r>
            <a:r>
              <a:rPr lang="en-US" b="1" dirty="0"/>
              <a:t>=</a:t>
            </a:r>
            <a:r>
              <a:rPr lang="en-US" b="1" dirty="0" err="1"/>
              <a:t>pg_card&amp;trk</a:t>
            </a:r>
            <a:r>
              <a:rPr lang="en-US" b="1" dirty="0"/>
              <a:t>=</a:t>
            </a:r>
            <a:r>
              <a:rPr lang="en-US" b="1" dirty="0" err="1"/>
              <a:t>pg_card</a:t>
            </a:r>
            <a:endParaRPr lang="en-BR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190CB-5837-A32E-3BCA-F5C118625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576" y="1028422"/>
            <a:ext cx="7772400" cy="452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4332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793254" y="4164792"/>
            <a:ext cx="1876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CloudWatch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0594" name="Picture 2" descr="Cloud Icons | Amazon CloudWatch">
            <a:extLst>
              <a:ext uri="{FF2B5EF4-FFF2-40B4-BE49-F238E27FC236}">
                <a16:creationId xmlns:a16="http://schemas.microsoft.com/office/drawing/2014/main" id="{D1154F50-364B-C4AD-3F7A-B7EA4C787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11" y="3429000"/>
            <a:ext cx="634570" cy="634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A10C5D6-BB59-17F6-025E-FCEE4B49CE15}"/>
              </a:ext>
            </a:extLst>
          </p:cNvPr>
          <p:cNvSpPr/>
          <p:nvPr/>
        </p:nvSpPr>
        <p:spPr>
          <a:xfrm>
            <a:off x="570154" y="449499"/>
            <a:ext cx="6099585" cy="102429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Ferramenta extremamente poderosa. Podemos visualizar logs, criar alertas, métricas, integrar com diversos serviços da AWS.</a:t>
            </a:r>
          </a:p>
        </p:txBody>
      </p:sp>
    </p:spTree>
    <p:extLst>
      <p:ext uri="{BB962C8B-B14F-4D97-AF65-F5344CB8AC3E}">
        <p14:creationId xmlns:p14="http://schemas.microsoft.com/office/powerpoint/2010/main" val="20471376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74783" y="3616355"/>
            <a:ext cx="96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CLI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1618" name="Picture 2" descr="AWS CLI">
            <a:extLst>
              <a:ext uri="{FF2B5EF4-FFF2-40B4-BE49-F238E27FC236}">
                <a16:creationId xmlns:a16="http://schemas.microsoft.com/office/drawing/2014/main" id="{B57E7D16-DF50-1D04-4D86-30F17F13A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659" y="2921000"/>
            <a:ext cx="2107627" cy="69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BEB5D8-BA1B-490B-BAFE-CB479820DE60}"/>
              </a:ext>
            </a:extLst>
          </p:cNvPr>
          <p:cNvSpPr/>
          <p:nvPr/>
        </p:nvSpPr>
        <p:spPr>
          <a:xfrm>
            <a:off x="570154" y="620339"/>
            <a:ext cx="4924714" cy="47186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interação com AWS por linha de comando</a:t>
            </a:r>
          </a:p>
        </p:txBody>
      </p:sp>
    </p:spTree>
    <p:extLst>
      <p:ext uri="{BB962C8B-B14F-4D97-AF65-F5344CB8AC3E}">
        <p14:creationId xmlns:p14="http://schemas.microsoft.com/office/powerpoint/2010/main" val="8682003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341246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Compute Optimizer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2642" name="Picture 2" descr="Draw AWS Architecture Diagrams Online">
            <a:extLst>
              <a:ext uri="{FF2B5EF4-FFF2-40B4-BE49-F238E27FC236}">
                <a16:creationId xmlns:a16="http://schemas.microsoft.com/office/drawing/2014/main" id="{CB4BB82C-01E4-30F4-6160-DC5BEF967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423" y="3042955"/>
            <a:ext cx="573400" cy="57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629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965699" y="3824017"/>
            <a:ext cx="1287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Config</a:t>
            </a:r>
          </a:p>
        </p:txBody>
      </p:sp>
      <p:pic>
        <p:nvPicPr>
          <p:cNvPr id="113666" name="Picture 2" descr="AWS Config - Webfor">
            <a:extLst>
              <a:ext uri="{FF2B5EF4-FFF2-40B4-BE49-F238E27FC236}">
                <a16:creationId xmlns:a16="http://schemas.microsoft.com/office/drawing/2014/main" id="{30B678E4-8B51-3D97-909D-A73741FA2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12" y="3093151"/>
            <a:ext cx="621809" cy="62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CCC1E8-83B7-069F-36F3-51BEEA0E9808}"/>
              </a:ext>
            </a:extLst>
          </p:cNvPr>
          <p:cNvSpPr/>
          <p:nvPr/>
        </p:nvSpPr>
        <p:spPr>
          <a:xfrm>
            <a:off x="570154" y="449500"/>
            <a:ext cx="6099585" cy="784680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uma visualização detalhada dos recursos da sua conta na AWS (mudanças, aderência a políticas de configuração etc).</a:t>
            </a:r>
          </a:p>
        </p:txBody>
      </p:sp>
    </p:spTree>
    <p:extLst>
      <p:ext uri="{BB962C8B-B14F-4D97-AF65-F5344CB8AC3E}">
        <p14:creationId xmlns:p14="http://schemas.microsoft.com/office/powerpoint/2010/main" val="7151319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30020" y="3773433"/>
            <a:ext cx="2007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Control Tower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4690" name="Picture 2" descr="Build a Multi-Account Management Environment with AWS Control Tower - DEV  Community">
            <a:extLst>
              <a:ext uri="{FF2B5EF4-FFF2-40B4-BE49-F238E27FC236}">
                <a16:creationId xmlns:a16="http://schemas.microsoft.com/office/drawing/2014/main" id="{C0D4BEA0-CCAD-7FDF-54F4-673C5336E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26" y="3110461"/>
            <a:ext cx="584433" cy="584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69B1013-044A-1068-42A5-23FF54F78C1E}"/>
              </a:ext>
            </a:extLst>
          </p:cNvPr>
          <p:cNvSpPr/>
          <p:nvPr/>
        </p:nvSpPr>
        <p:spPr>
          <a:xfrm>
            <a:off x="570155" y="449500"/>
            <a:ext cx="3146168" cy="3693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Ambiente com muitas contas</a:t>
            </a:r>
          </a:p>
        </p:txBody>
      </p:sp>
    </p:spTree>
    <p:extLst>
      <p:ext uri="{BB962C8B-B14F-4D97-AF65-F5344CB8AC3E}">
        <p14:creationId xmlns:p14="http://schemas.microsoft.com/office/powerpoint/2010/main" val="2133149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22137" y="3733801"/>
            <a:ext cx="2346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Health Dashboard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5714" name="Picture 2" descr="AWS Health | New Relic">
            <a:extLst>
              <a:ext uri="{FF2B5EF4-FFF2-40B4-BE49-F238E27FC236}">
                <a16:creationId xmlns:a16="http://schemas.microsoft.com/office/drawing/2014/main" id="{EE935F6F-33BA-70F1-E02A-EED13CC57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789" y="3015144"/>
            <a:ext cx="601211" cy="601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A3C4F2B-8228-94C4-368D-2210DB705237}"/>
              </a:ext>
            </a:extLst>
          </p:cNvPr>
          <p:cNvSpPr/>
          <p:nvPr/>
        </p:nvSpPr>
        <p:spPr>
          <a:xfrm>
            <a:off x="570154" y="449499"/>
            <a:ext cx="3872753" cy="10996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Permite ver incidentes em serviços da AWS, atualizações programadas etc</a:t>
            </a:r>
          </a:p>
        </p:txBody>
      </p:sp>
    </p:spTree>
    <p:extLst>
      <p:ext uri="{BB962C8B-B14F-4D97-AF65-F5344CB8AC3E}">
        <p14:creationId xmlns:p14="http://schemas.microsoft.com/office/powerpoint/2010/main" val="19292810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85711" y="3810214"/>
            <a:ext cx="227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License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6738" name="Picture 2" descr="AWS License Manager | AWS for SAP">
            <a:extLst>
              <a:ext uri="{FF2B5EF4-FFF2-40B4-BE49-F238E27FC236}">
                <a16:creationId xmlns:a16="http://schemas.microsoft.com/office/drawing/2014/main" id="{72DC6BC8-C1F4-99D8-BF60-9F26749F5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016" y="3141844"/>
            <a:ext cx="565705" cy="56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BCC64E3-8B91-4FD1-03CF-81A4F462DE0D}"/>
              </a:ext>
            </a:extLst>
          </p:cNvPr>
          <p:cNvSpPr/>
          <p:nvPr/>
        </p:nvSpPr>
        <p:spPr>
          <a:xfrm>
            <a:off x="570154" y="449500"/>
            <a:ext cx="6385872" cy="981368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Possibilita o gerenciamento de licenças de softwares utilizados em seus recursos AWS. Exemplo: você possui uma EC2 que utiliza um software pago e precisa monitorar a situação da licensa.</a:t>
            </a:r>
          </a:p>
        </p:txBody>
      </p:sp>
    </p:spTree>
    <p:extLst>
      <p:ext uri="{BB962C8B-B14F-4D97-AF65-F5344CB8AC3E}">
        <p14:creationId xmlns:p14="http://schemas.microsoft.com/office/powerpoint/2010/main" val="32848323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3" y="3688458"/>
            <a:ext cx="2338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Managed Grafana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7762" name="Picture 2" descr="Cloud Icons | Amazon Managed Grafana">
            <a:extLst>
              <a:ext uri="{FF2B5EF4-FFF2-40B4-BE49-F238E27FC236}">
                <a16:creationId xmlns:a16="http://schemas.microsoft.com/office/drawing/2014/main" id="{71276732-8250-54D2-4E43-D14E7E52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326" y="2928594"/>
            <a:ext cx="626101" cy="62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2925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515957" y="3625444"/>
            <a:ext cx="251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Managed Service for Prometheus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8786" name="Picture 2">
            <a:extLst>
              <a:ext uri="{FF2B5EF4-FFF2-40B4-BE49-F238E27FC236}">
                <a16:creationId xmlns:a16="http://schemas.microsoft.com/office/drawing/2014/main" id="{7F46F3EA-1534-831D-D038-B56A015FE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668" y="2918479"/>
            <a:ext cx="646332" cy="64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5648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232868" y="3633508"/>
            <a:ext cx="273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Management Console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19810" name="Picture 2" descr="AWS Management Console | AWS General">
            <a:extLst>
              <a:ext uri="{FF2B5EF4-FFF2-40B4-BE49-F238E27FC236}">
                <a16:creationId xmlns:a16="http://schemas.microsoft.com/office/drawing/2014/main" id="{5988E014-9CD8-546A-AA91-8A3ED526F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7126" y="2956069"/>
            <a:ext cx="571151" cy="571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9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5225846" y="3645909"/>
            <a:ext cx="1107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AWS Glue</a:t>
            </a:r>
            <a:endParaRPr lang="en-BR" dirty="0"/>
          </a:p>
        </p:txBody>
      </p:sp>
      <p:pic>
        <p:nvPicPr>
          <p:cNvPr id="13314" name="Picture 2" descr="Supercharge ETL with AWS Glue - Cloudacio">
            <a:extLst>
              <a:ext uri="{FF2B5EF4-FFF2-40B4-BE49-F238E27FC236}">
                <a16:creationId xmlns:a16="http://schemas.microsoft.com/office/drawing/2014/main" id="{B5B51D65-D264-0D6A-8A4A-AC2FC7AE0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112" y="2891648"/>
            <a:ext cx="632888" cy="6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52685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7752" y="3670714"/>
            <a:ext cx="195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Organizations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0834" name="Picture 2" descr="Work Together Using AWS Organizations | Salesforce Trailhead">
            <a:extLst>
              <a:ext uri="{FF2B5EF4-FFF2-40B4-BE49-F238E27FC236}">
                <a16:creationId xmlns:a16="http://schemas.microsoft.com/office/drawing/2014/main" id="{89A1FF4F-E529-5DCF-FD56-0957C1629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176" y="2937466"/>
            <a:ext cx="608357" cy="60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C59268F-325F-38A0-84B3-09396027E0FF}"/>
              </a:ext>
            </a:extLst>
          </p:cNvPr>
          <p:cNvSpPr/>
          <p:nvPr/>
        </p:nvSpPr>
        <p:spPr>
          <a:xfrm>
            <a:off x="434687" y="441033"/>
            <a:ext cx="5525846" cy="46490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Gerenciamento de múltiplas contas no ambiente da AWS</a:t>
            </a:r>
          </a:p>
        </p:txBody>
      </p:sp>
    </p:spTree>
    <p:extLst>
      <p:ext uri="{BB962C8B-B14F-4D97-AF65-F5344CB8AC3E}">
        <p14:creationId xmlns:p14="http://schemas.microsoft.com/office/powerpoint/2010/main" val="291425036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Proton</a:t>
            </a:r>
          </a:p>
        </p:txBody>
      </p:sp>
      <p:pic>
        <p:nvPicPr>
          <p:cNvPr id="121858" name="Picture 2" descr="2021, Amazon Web Services, Inc. or its affiliates. All rights reserved.">
            <a:extLst>
              <a:ext uri="{FF2B5EF4-FFF2-40B4-BE49-F238E27FC236}">
                <a16:creationId xmlns:a16="http://schemas.microsoft.com/office/drawing/2014/main" id="{38554443-D5FB-17A8-B675-3420C0495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8227" y="2909281"/>
            <a:ext cx="664727" cy="664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3CA93EB-7A5D-87FD-3641-989FB7D0915B}"/>
              </a:ext>
            </a:extLst>
          </p:cNvPr>
          <p:cNvSpPr/>
          <p:nvPr/>
        </p:nvSpPr>
        <p:spPr>
          <a:xfrm>
            <a:off x="385597" y="437906"/>
            <a:ext cx="3339116" cy="442939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Criar templates de infraestrutura</a:t>
            </a:r>
          </a:p>
        </p:txBody>
      </p:sp>
    </p:spTree>
    <p:extLst>
      <p:ext uri="{BB962C8B-B14F-4D97-AF65-F5344CB8AC3E}">
        <p14:creationId xmlns:p14="http://schemas.microsoft.com/office/powerpoint/2010/main" val="91536332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30409" y="3617055"/>
            <a:ext cx="208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Service Catalog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2882" name="Picture 2" descr="AWS Service Catalog - AWS Management &amp; Governance - AWS Video Catalog">
            <a:extLst>
              <a:ext uri="{FF2B5EF4-FFF2-40B4-BE49-F238E27FC236}">
                <a16:creationId xmlns:a16="http://schemas.microsoft.com/office/drawing/2014/main" id="{1773F6C1-8BF4-9524-67BB-320334FDB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900" y="301025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406BA38-6A9E-6B19-4BDB-AB235A4A582E}"/>
              </a:ext>
            </a:extLst>
          </p:cNvPr>
          <p:cNvSpPr/>
          <p:nvPr/>
        </p:nvSpPr>
        <p:spPr>
          <a:xfrm>
            <a:off x="570154" y="449499"/>
            <a:ext cx="4464425" cy="959753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Catálogo de serviços que pode ser utilizado para padronizar a distribuição de templates e modo de iniciar/manter um serviço</a:t>
            </a:r>
          </a:p>
        </p:txBody>
      </p:sp>
    </p:spTree>
    <p:extLst>
      <p:ext uri="{BB962C8B-B14F-4D97-AF65-F5344CB8AC3E}">
        <p14:creationId xmlns:p14="http://schemas.microsoft.com/office/powerpoint/2010/main" val="36257530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672354" y="3616355"/>
            <a:ext cx="2513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Systems Manager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3906" name="Picture 2" descr="Cloud Icons | AWS Systems Manager">
            <a:extLst>
              <a:ext uri="{FF2B5EF4-FFF2-40B4-BE49-F238E27FC236}">
                <a16:creationId xmlns:a16="http://schemas.microsoft.com/office/drawing/2014/main" id="{F38C4C85-7369-425F-71B1-5ACF80BD6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8444" y="2978799"/>
            <a:ext cx="637556" cy="637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79788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696523" y="4057617"/>
            <a:ext cx="212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AWS Trusted Advisor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4930" name="Picture 2" descr="Streamline Development with Management and Governance Services |">
            <a:extLst>
              <a:ext uri="{FF2B5EF4-FFF2-40B4-BE49-F238E27FC236}">
                <a16:creationId xmlns:a16="http://schemas.microsoft.com/office/drawing/2014/main" id="{38855AF7-002A-846A-6FFE-2788BCBBF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1505" y="3448433"/>
            <a:ext cx="609184" cy="60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0356FF-512D-D675-608B-DBEEADACB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1" y="277067"/>
            <a:ext cx="7450568" cy="36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71588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4839123" y="3429000"/>
            <a:ext cx="2513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Ferramenta do AWS Well-Architected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5954" name="Picture 2" descr="Cloud Icons | AWS Well Architected Tool">
            <a:extLst>
              <a:ext uri="{FF2B5EF4-FFF2-40B4-BE49-F238E27FC236}">
                <a16:creationId xmlns:a16="http://schemas.microsoft.com/office/drawing/2014/main" id="{8D2F5CBE-E3AA-7CBD-9DD8-535227872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07" y="2720697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14719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48" name="Rectangle 68747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50" name="Rectangle 68749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52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53" name="Oval 68752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4" name="Oval 68753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5" name="Oval 68754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6" name="Oval 68755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7" name="Oval 68756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58" name="Oval 68757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59" name="Oval 68758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0" name="Oval 68759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1" name="Oval 68760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62" name="Oval 68761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3" name="Freeform: Shape 68762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4" name="Freeform: Shape 68763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5" name="Freeform: Shape 68764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66" name="Oval 68765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67" name="Freeform: Shape 68766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69" name="Rectangle 68768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A group of people connected to each other&#10;&#10;Description automatically generated">
            <a:extLst>
              <a:ext uri="{FF2B5EF4-FFF2-40B4-BE49-F238E27FC236}">
                <a16:creationId xmlns:a16="http://schemas.microsoft.com/office/drawing/2014/main" id="{1938D151-5142-1E8B-7CCE-721763E0384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818" b="161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71" name="Rectangle 68770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Seção 11: Media Services</a:t>
            </a:r>
          </a:p>
        </p:txBody>
      </p:sp>
    </p:spTree>
    <p:extLst>
      <p:ext uri="{BB962C8B-B14F-4D97-AF65-F5344CB8AC3E}">
        <p14:creationId xmlns:p14="http://schemas.microsoft.com/office/powerpoint/2010/main" val="349732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1688041" y="4019489"/>
            <a:ext cx="272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Elastic Transcoder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6978" name="Picture 2" descr="Amazon Elastic Transcoder Alternatives and Similar Sites &amp; Apps |  AlternativeTo">
            <a:extLst>
              <a:ext uri="{FF2B5EF4-FFF2-40B4-BE49-F238E27FC236}">
                <a16:creationId xmlns:a16="http://schemas.microsoft.com/office/drawing/2014/main" id="{19164291-945A-5030-7563-78D53D2C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473" y="3311869"/>
            <a:ext cx="608972" cy="60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99A0704-2D94-4EC8-8E2C-94E5DE2A3256}"/>
              </a:ext>
            </a:extLst>
          </p:cNvPr>
          <p:cNvSpPr/>
          <p:nvPr/>
        </p:nvSpPr>
        <p:spPr>
          <a:xfrm>
            <a:off x="6096000" y="493948"/>
            <a:ext cx="5047280" cy="333487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(</a:t>
            </a:r>
            <a:r>
              <a:rPr lang="en-US" b="1" dirty="0" err="1"/>
              <a:t>Texto</a:t>
            </a:r>
            <a:r>
              <a:rPr lang="en-US" b="1" dirty="0"/>
              <a:t> </a:t>
            </a:r>
            <a:r>
              <a:rPr lang="en-US" b="1" dirty="0" err="1"/>
              <a:t>retirado</a:t>
            </a:r>
            <a:r>
              <a:rPr lang="en-US" b="1" dirty="0"/>
              <a:t> do console da AWS) </a:t>
            </a:r>
            <a:r>
              <a:rPr lang="en-US" dirty="0"/>
              <a:t>O Amazon Elastic Transcoder </a:t>
            </a:r>
            <a:r>
              <a:rPr lang="en-US" dirty="0" err="1"/>
              <a:t>permite</a:t>
            </a:r>
            <a:r>
              <a:rPr lang="en-US" dirty="0"/>
              <a:t> converter a </a:t>
            </a:r>
            <a:r>
              <a:rPr lang="en-US" dirty="0" err="1"/>
              <a:t>mídia</a:t>
            </a:r>
            <a:r>
              <a:rPr lang="en-US" dirty="0"/>
              <a:t> digital </a:t>
            </a:r>
            <a:r>
              <a:rPr lang="en-US" dirty="0" err="1"/>
              <a:t>armazenada</a:t>
            </a:r>
            <a:r>
              <a:rPr lang="en-US" dirty="0"/>
              <a:t> no Amazon S3 </a:t>
            </a:r>
            <a:r>
              <a:rPr lang="en-US" dirty="0" err="1"/>
              <a:t>em</a:t>
            </a:r>
            <a:r>
              <a:rPr lang="en-US" dirty="0"/>
              <a:t> codecs de </a:t>
            </a:r>
            <a:r>
              <a:rPr lang="en-US" dirty="0" err="1"/>
              <a:t>áudio</a:t>
            </a:r>
            <a:r>
              <a:rPr lang="en-US" dirty="0"/>
              <a:t> e </a:t>
            </a:r>
            <a:r>
              <a:rPr lang="en-US" dirty="0" err="1"/>
              <a:t>vídeo</a:t>
            </a:r>
            <a:r>
              <a:rPr lang="en-US" dirty="0"/>
              <a:t> 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contêineres</a:t>
            </a:r>
            <a:r>
              <a:rPr lang="en-US" dirty="0"/>
              <a:t> </a:t>
            </a:r>
            <a:r>
              <a:rPr lang="en-US" dirty="0" err="1"/>
              <a:t>exigidos</a:t>
            </a:r>
            <a:r>
              <a:rPr lang="en-US" dirty="0"/>
              <a:t> </a:t>
            </a:r>
            <a:r>
              <a:rPr lang="en-US" dirty="0" err="1"/>
              <a:t>pelos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de </a:t>
            </a:r>
            <a:r>
              <a:rPr lang="en-US" dirty="0" err="1"/>
              <a:t>reprodução</a:t>
            </a:r>
            <a:r>
              <a:rPr lang="en-US" dirty="0"/>
              <a:t> do </a:t>
            </a:r>
            <a:r>
              <a:rPr lang="en-US" dirty="0" err="1"/>
              <a:t>consumidor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converter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mídia</a:t>
            </a:r>
            <a:r>
              <a:rPr lang="en-US" dirty="0"/>
              <a:t> digital </a:t>
            </a:r>
            <a:r>
              <a:rPr lang="en-US" dirty="0" err="1"/>
              <a:t>grandes</a:t>
            </a:r>
            <a:r>
              <a:rPr lang="en-US" dirty="0"/>
              <a:t> e de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qualidade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possam</a:t>
            </a:r>
            <a:r>
              <a:rPr lang="en-US" dirty="0"/>
              <a:t> </a:t>
            </a:r>
            <a:r>
              <a:rPr lang="en-US" dirty="0" err="1"/>
              <a:t>reproduzir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móveis</a:t>
            </a:r>
            <a:r>
              <a:rPr lang="en-US" dirty="0"/>
              <a:t>, tablets, </a:t>
            </a:r>
            <a:r>
              <a:rPr lang="en-US" dirty="0" err="1"/>
              <a:t>navegadores</a:t>
            </a:r>
            <a:r>
              <a:rPr lang="en-US" dirty="0"/>
              <a:t> da Web e </a:t>
            </a:r>
            <a:r>
              <a:rPr lang="en-US" dirty="0" err="1"/>
              <a:t>televisores</a:t>
            </a:r>
            <a:r>
              <a:rPr lang="en-US" dirty="0"/>
              <a:t> </a:t>
            </a:r>
            <a:r>
              <a:rPr lang="en-US" dirty="0" err="1"/>
              <a:t>conectados</a:t>
            </a:r>
            <a:r>
              <a:rPr lang="en-US" dirty="0"/>
              <a:t>.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72995798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870119-68BD-6A48-332F-D79EB09A5255}"/>
              </a:ext>
            </a:extLst>
          </p:cNvPr>
          <p:cNvSpPr txBox="1"/>
          <p:nvPr/>
        </p:nvSpPr>
        <p:spPr>
          <a:xfrm>
            <a:off x="8491394" y="1507385"/>
            <a:ext cx="3024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Amazon Kinesis Video Streams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C88212-919E-A3D8-88C5-A4384C9594F6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D8B7F-A6BB-F116-CDAC-FAA5C8B83711}"/>
              </a:ext>
            </a:extLst>
          </p:cNvPr>
          <p:cNvSpPr txBox="1"/>
          <p:nvPr/>
        </p:nvSpPr>
        <p:spPr>
          <a:xfrm>
            <a:off x="3049793" y="3247023"/>
            <a:ext cx="6099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BR" dirty="0"/>
          </a:p>
        </p:txBody>
      </p:sp>
      <p:pic>
        <p:nvPicPr>
          <p:cNvPr id="128002" name="Picture 2" descr="Product: Amazon Kinesis Video Streams | CMS Critic">
            <a:extLst>
              <a:ext uri="{FF2B5EF4-FFF2-40B4-BE49-F238E27FC236}">
                <a16:creationId xmlns:a16="http://schemas.microsoft.com/office/drawing/2014/main" id="{A13E4206-3EEA-D26A-0B32-35A31EA0B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283" y="780311"/>
            <a:ext cx="628941" cy="628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1FCD6F-96A2-3A63-0A38-FB9AD26092A9}"/>
              </a:ext>
            </a:extLst>
          </p:cNvPr>
          <p:cNvSpPr/>
          <p:nvPr/>
        </p:nvSpPr>
        <p:spPr>
          <a:xfrm>
            <a:off x="570154" y="731520"/>
            <a:ext cx="3937300" cy="67773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Infraestrutura para ingestão de vídeos (streaming media - transmissão)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C534F8-61DE-95B6-A82E-95A488B470AC}"/>
              </a:ext>
            </a:extLst>
          </p:cNvPr>
          <p:cNvSpPr/>
          <p:nvPr/>
        </p:nvSpPr>
        <p:spPr>
          <a:xfrm>
            <a:off x="570154" y="1660296"/>
            <a:ext cx="3937300" cy="148859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R" dirty="0"/>
              <a:t>A palavra Kinesis remete-se a noção de movimento (então os serviços do tipo Kinesis indicam geralmente grande fluxo de dados, referenciando essa característica dinâmica mesmo)</a:t>
            </a:r>
          </a:p>
        </p:txBody>
      </p:sp>
    </p:spTree>
    <p:extLst>
      <p:ext uri="{BB962C8B-B14F-4D97-AF65-F5344CB8AC3E}">
        <p14:creationId xmlns:p14="http://schemas.microsoft.com/office/powerpoint/2010/main" val="16053277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776" name="Rectangle 68775">
            <a:extLst>
              <a:ext uri="{FF2B5EF4-FFF2-40B4-BE49-F238E27FC236}">
                <a16:creationId xmlns:a16="http://schemas.microsoft.com/office/drawing/2014/main" id="{99B5B3C5-A599-465B-B2B9-866E8B208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778" name="Rectangle 68777">
            <a:extLst>
              <a:ext uri="{FF2B5EF4-FFF2-40B4-BE49-F238E27FC236}">
                <a16:creationId xmlns:a16="http://schemas.microsoft.com/office/drawing/2014/main" id="{25C84982-7DD0-43B1-8A2D-BFA4DF1B4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2001" cy="68580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68780" name="Decorative Circles">
            <a:extLst>
              <a:ext uri="{FF2B5EF4-FFF2-40B4-BE49-F238E27FC236}">
                <a16:creationId xmlns:a16="http://schemas.microsoft.com/office/drawing/2014/main" id="{1D912E1C-3BBA-42F0-A3EE-FEC382E723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sp>
          <p:nvSpPr>
            <p:cNvPr id="68781" name="Oval 68780">
              <a:extLst>
                <a:ext uri="{FF2B5EF4-FFF2-40B4-BE49-F238E27FC236}">
                  <a16:creationId xmlns:a16="http://schemas.microsoft.com/office/drawing/2014/main" id="{2FEEAC76-E273-46A8-8F8E-CE59860FE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9098" y="727602"/>
              <a:ext cx="172408" cy="172408"/>
            </a:xfrm>
            <a:prstGeom prst="ellipse">
              <a:avLst/>
            </a:prstGeom>
            <a:solidFill>
              <a:schemeClr val="accent2">
                <a:lumMod val="40000"/>
                <a:lumOff val="6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2" name="Oval 68781">
              <a:extLst>
                <a:ext uri="{FF2B5EF4-FFF2-40B4-BE49-F238E27FC236}">
                  <a16:creationId xmlns:a16="http://schemas.microsoft.com/office/drawing/2014/main" id="{76594A0E-9400-45AD-A431-1DA1C0B28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9947" y="136523"/>
              <a:ext cx="113367" cy="113367"/>
            </a:xfrm>
            <a:prstGeom prst="ellipse">
              <a:avLst/>
            </a:prstGeom>
            <a:solidFill>
              <a:srgbClr val="F39E29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3" name="Oval 68782">
              <a:extLst>
                <a:ext uri="{FF2B5EF4-FFF2-40B4-BE49-F238E27FC236}">
                  <a16:creationId xmlns:a16="http://schemas.microsoft.com/office/drawing/2014/main" id="{20916D6C-D32F-42B6-8512-CD5EDB8F2B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75290" y="5859047"/>
              <a:ext cx="305780" cy="30578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4" name="Oval 68783">
              <a:extLst>
                <a:ext uri="{FF2B5EF4-FFF2-40B4-BE49-F238E27FC236}">
                  <a16:creationId xmlns:a16="http://schemas.microsoft.com/office/drawing/2014/main" id="{3834846D-59C6-40F4-907C-F1A4689B5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730" y="1133938"/>
              <a:ext cx="226735" cy="226735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5" name="Oval 68784">
              <a:extLst>
                <a:ext uri="{FF2B5EF4-FFF2-40B4-BE49-F238E27FC236}">
                  <a16:creationId xmlns:a16="http://schemas.microsoft.com/office/drawing/2014/main" id="{5A257CDF-2E36-4DC7-8EE4-5CD8F8ECAC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36830" y="554419"/>
              <a:ext cx="382700" cy="3827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86" name="Oval 68785">
              <a:extLst>
                <a:ext uri="{FF2B5EF4-FFF2-40B4-BE49-F238E27FC236}">
                  <a16:creationId xmlns:a16="http://schemas.microsoft.com/office/drawing/2014/main" id="{D5B26E0E-A115-4AE2-82D8-76BB93CC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24303" y="299808"/>
              <a:ext cx="113367" cy="113367"/>
            </a:xfrm>
            <a:prstGeom prst="ellipse">
              <a:avLst/>
            </a:prstGeom>
            <a:solidFill>
              <a:srgbClr val="F39E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7" name="Oval 68786">
              <a:extLst>
                <a:ext uri="{FF2B5EF4-FFF2-40B4-BE49-F238E27FC236}">
                  <a16:creationId xmlns:a16="http://schemas.microsoft.com/office/drawing/2014/main" id="{755058DB-7E01-4E95-BF59-983AA1BBB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29630" y="5482355"/>
              <a:ext cx="94160" cy="94160"/>
            </a:xfrm>
            <a:prstGeom prst="ellipse">
              <a:avLst/>
            </a:prstGeom>
            <a:solidFill>
              <a:srgbClr val="E3BEBE">
                <a:alpha val="2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8" name="Oval 68787">
              <a:extLst>
                <a:ext uri="{FF2B5EF4-FFF2-40B4-BE49-F238E27FC236}">
                  <a16:creationId xmlns:a16="http://schemas.microsoft.com/office/drawing/2014/main" id="{A810F7E2-23F3-44D6-B09E-71E55653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15328" y="6124958"/>
              <a:ext cx="113367" cy="1133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89" name="Oval 68788">
              <a:extLst>
                <a:ext uri="{FF2B5EF4-FFF2-40B4-BE49-F238E27FC236}">
                  <a16:creationId xmlns:a16="http://schemas.microsoft.com/office/drawing/2014/main" id="{59D5C391-E1DB-410A-A78C-ED3BBDFF07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20382" y="6255986"/>
              <a:ext cx="305780" cy="30578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90" name="Oval 68789">
              <a:extLst>
                <a:ext uri="{FF2B5EF4-FFF2-40B4-BE49-F238E27FC236}">
                  <a16:creationId xmlns:a16="http://schemas.microsoft.com/office/drawing/2014/main" id="{77C4944D-9373-4283-BCAA-927A03166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34343" y="6204350"/>
              <a:ext cx="113367" cy="113367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1" name="Freeform: Shape 68790">
              <a:extLst>
                <a:ext uri="{FF2B5EF4-FFF2-40B4-BE49-F238E27FC236}">
                  <a16:creationId xmlns:a16="http://schemas.microsoft.com/office/drawing/2014/main" id="{6804C521-2D9F-4CE4-AFD3-D4F1551FEC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42244" y="6317718"/>
              <a:ext cx="549756" cy="540282"/>
            </a:xfrm>
            <a:custGeom>
              <a:avLst/>
              <a:gdLst>
                <a:gd name="connsiteX0" fmla="*/ 1224540 w 2115556"/>
                <a:gd name="connsiteY0" fmla="*/ 0 h 2079100"/>
                <a:gd name="connsiteX1" fmla="*/ 2090421 w 2115556"/>
                <a:gd name="connsiteY1" fmla="*/ 358660 h 2079100"/>
                <a:gd name="connsiteX2" fmla="*/ 2115556 w 2115556"/>
                <a:gd name="connsiteY2" fmla="*/ 386315 h 2079100"/>
                <a:gd name="connsiteX3" fmla="*/ 2115556 w 2115556"/>
                <a:gd name="connsiteY3" fmla="*/ 2062765 h 2079100"/>
                <a:gd name="connsiteX4" fmla="*/ 2100710 w 2115556"/>
                <a:gd name="connsiteY4" fmla="*/ 2079100 h 2079100"/>
                <a:gd name="connsiteX5" fmla="*/ 348370 w 2115556"/>
                <a:gd name="connsiteY5" fmla="*/ 2079100 h 2079100"/>
                <a:gd name="connsiteX6" fmla="*/ 279625 w 2115556"/>
                <a:gd name="connsiteY6" fmla="*/ 2003461 h 2079100"/>
                <a:gd name="connsiteX7" fmla="*/ 0 w 2115556"/>
                <a:gd name="connsiteY7" fmla="*/ 1224540 h 2079100"/>
                <a:gd name="connsiteX8" fmla="*/ 1224540 w 2115556"/>
                <a:gd name="connsiteY8" fmla="*/ 0 h 207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15556" h="2079100">
                  <a:moveTo>
                    <a:pt x="1224540" y="0"/>
                  </a:moveTo>
                  <a:cubicBezTo>
                    <a:pt x="1562687" y="0"/>
                    <a:pt x="1868823" y="137062"/>
                    <a:pt x="2090421" y="358660"/>
                  </a:cubicBezTo>
                  <a:lnTo>
                    <a:pt x="2115556" y="386315"/>
                  </a:lnTo>
                  <a:lnTo>
                    <a:pt x="2115556" y="2062765"/>
                  </a:lnTo>
                  <a:lnTo>
                    <a:pt x="2100710" y="2079100"/>
                  </a:lnTo>
                  <a:lnTo>
                    <a:pt x="348370" y="2079100"/>
                  </a:lnTo>
                  <a:lnTo>
                    <a:pt x="279625" y="2003461"/>
                  </a:lnTo>
                  <a:cubicBezTo>
                    <a:pt x="104938" y="1791789"/>
                    <a:pt x="0" y="1520419"/>
                    <a:pt x="0" y="1224540"/>
                  </a:cubicBezTo>
                  <a:cubicBezTo>
                    <a:pt x="0" y="548245"/>
                    <a:pt x="548245" y="0"/>
                    <a:pt x="1224540" y="0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2" name="Freeform: Shape 68791">
              <a:extLst>
                <a:ext uri="{FF2B5EF4-FFF2-40B4-BE49-F238E27FC236}">
                  <a16:creationId xmlns:a16="http://schemas.microsoft.com/office/drawing/2014/main" id="{755AC65C-13EF-4182-AA3C-62BE165C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-1"/>
              <a:ext cx="510196" cy="538336"/>
            </a:xfrm>
            <a:custGeom>
              <a:avLst/>
              <a:gdLst>
                <a:gd name="connsiteX0" fmla="*/ 0 w 510196"/>
                <a:gd name="connsiteY0" fmla="*/ 0 h 538336"/>
                <a:gd name="connsiteX1" fmla="*/ 459276 w 510196"/>
                <a:gd name="connsiteY1" fmla="*/ 0 h 538336"/>
                <a:gd name="connsiteX2" fmla="*/ 482126 w 510196"/>
                <a:gd name="connsiteY2" fmla="*/ 42098 h 538336"/>
                <a:gd name="connsiteX3" fmla="*/ 510196 w 510196"/>
                <a:gd name="connsiteY3" fmla="*/ 181136 h 538336"/>
                <a:gd name="connsiteX4" fmla="*/ 152996 w 510196"/>
                <a:gd name="connsiteY4" fmla="*/ 538336 h 538336"/>
                <a:gd name="connsiteX5" fmla="*/ 13958 w 510196"/>
                <a:gd name="connsiteY5" fmla="*/ 510266 h 538336"/>
                <a:gd name="connsiteX6" fmla="*/ 0 w 510196"/>
                <a:gd name="connsiteY6" fmla="*/ 502690 h 538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0196" h="538336">
                  <a:moveTo>
                    <a:pt x="0" y="0"/>
                  </a:moveTo>
                  <a:lnTo>
                    <a:pt x="459276" y="0"/>
                  </a:lnTo>
                  <a:lnTo>
                    <a:pt x="482126" y="42098"/>
                  </a:lnTo>
                  <a:cubicBezTo>
                    <a:pt x="500201" y="84833"/>
                    <a:pt x="510196" y="131817"/>
                    <a:pt x="510196" y="181136"/>
                  </a:cubicBezTo>
                  <a:cubicBezTo>
                    <a:pt x="510196" y="378412"/>
                    <a:pt x="350272" y="538336"/>
                    <a:pt x="152996" y="538336"/>
                  </a:cubicBezTo>
                  <a:cubicBezTo>
                    <a:pt x="103677" y="538336"/>
                    <a:pt x="56693" y="528341"/>
                    <a:pt x="13958" y="510266"/>
                  </a:cubicBezTo>
                  <a:lnTo>
                    <a:pt x="0" y="50269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3" name="Freeform: Shape 68792">
              <a:extLst>
                <a:ext uri="{FF2B5EF4-FFF2-40B4-BE49-F238E27FC236}">
                  <a16:creationId xmlns:a16="http://schemas.microsoft.com/office/drawing/2014/main" id="{E40DA8D2-FA4B-4282-9D44-48C27B63A1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28695" y="1"/>
              <a:ext cx="554074" cy="282754"/>
            </a:xfrm>
            <a:custGeom>
              <a:avLst/>
              <a:gdLst>
                <a:gd name="connsiteX0" fmla="*/ 644 w 309162"/>
                <a:gd name="connsiteY0" fmla="*/ 0 h 157771"/>
                <a:gd name="connsiteX1" fmla="*/ 308518 w 309162"/>
                <a:gd name="connsiteY1" fmla="*/ 0 h 157771"/>
                <a:gd name="connsiteX2" fmla="*/ 309162 w 309162"/>
                <a:gd name="connsiteY2" fmla="*/ 3190 h 157771"/>
                <a:gd name="connsiteX3" fmla="*/ 154581 w 309162"/>
                <a:gd name="connsiteY3" fmla="*/ 157771 h 157771"/>
                <a:gd name="connsiteX4" fmla="*/ 0 w 309162"/>
                <a:gd name="connsiteY4" fmla="*/ 3190 h 157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9162" h="157771">
                  <a:moveTo>
                    <a:pt x="644" y="0"/>
                  </a:moveTo>
                  <a:lnTo>
                    <a:pt x="308518" y="0"/>
                  </a:lnTo>
                  <a:lnTo>
                    <a:pt x="309162" y="3190"/>
                  </a:lnTo>
                  <a:cubicBezTo>
                    <a:pt x="309162" y="88563"/>
                    <a:pt x="239954" y="157771"/>
                    <a:pt x="154581" y="157771"/>
                  </a:cubicBezTo>
                  <a:cubicBezTo>
                    <a:pt x="69208" y="157771"/>
                    <a:pt x="0" y="88563"/>
                    <a:pt x="0" y="319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68794" name="Oval 68793">
              <a:extLst>
                <a:ext uri="{FF2B5EF4-FFF2-40B4-BE49-F238E27FC236}">
                  <a16:creationId xmlns:a16="http://schemas.microsoft.com/office/drawing/2014/main" id="{99065014-CB18-414D-A527-31ECC457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04140" y="1132500"/>
              <a:ext cx="84680" cy="846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795" name="Freeform: Shape 68794">
              <a:extLst>
                <a:ext uri="{FF2B5EF4-FFF2-40B4-BE49-F238E27FC236}">
                  <a16:creationId xmlns:a16="http://schemas.microsoft.com/office/drawing/2014/main" id="{8F39E27A-56C1-4328-8DF1-2DA147C78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51348" y="5576515"/>
              <a:ext cx="137603" cy="210490"/>
            </a:xfrm>
            <a:custGeom>
              <a:avLst/>
              <a:gdLst>
                <a:gd name="connsiteX0" fmla="*/ 105245 w 137603"/>
                <a:gd name="connsiteY0" fmla="*/ 0 h 210490"/>
                <a:gd name="connsiteX1" fmla="*/ 137603 w 137603"/>
                <a:gd name="connsiteY1" fmla="*/ 6533 h 210490"/>
                <a:gd name="connsiteX2" fmla="*/ 137603 w 137603"/>
                <a:gd name="connsiteY2" fmla="*/ 203957 h 210490"/>
                <a:gd name="connsiteX3" fmla="*/ 105245 w 137603"/>
                <a:gd name="connsiteY3" fmla="*/ 210490 h 210490"/>
                <a:gd name="connsiteX4" fmla="*/ 0 w 137603"/>
                <a:gd name="connsiteY4" fmla="*/ 105245 h 210490"/>
                <a:gd name="connsiteX5" fmla="*/ 105245 w 137603"/>
                <a:gd name="connsiteY5" fmla="*/ 0 h 21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603" h="210490">
                  <a:moveTo>
                    <a:pt x="105245" y="0"/>
                  </a:moveTo>
                  <a:lnTo>
                    <a:pt x="137603" y="6533"/>
                  </a:lnTo>
                  <a:lnTo>
                    <a:pt x="137603" y="203957"/>
                  </a:lnTo>
                  <a:lnTo>
                    <a:pt x="105245" y="210490"/>
                  </a:lnTo>
                  <a:cubicBezTo>
                    <a:pt x="47120" y="210490"/>
                    <a:pt x="0" y="163370"/>
                    <a:pt x="0" y="105245"/>
                  </a:cubicBezTo>
                  <a:cubicBezTo>
                    <a:pt x="0" y="47120"/>
                    <a:pt x="47120" y="0"/>
                    <a:pt x="105245" y="0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900" dirty="0">
                <a:solidFill>
                  <a:schemeClr val="bg1"/>
                </a:solidFill>
                <a:latin typeface="+mj-lt"/>
              </a:endParaRPr>
            </a:p>
          </p:txBody>
        </p:sp>
      </p:grpSp>
      <p:sp useBgFill="1">
        <p:nvSpPr>
          <p:cNvPr id="68797" name="Rectangle 68796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AD1AB321-F450-7319-8C70-8E8BDC665A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2126" b="20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68799" name="Rectangle 68798">
            <a:extLst>
              <a:ext uri="{FF2B5EF4-FFF2-40B4-BE49-F238E27FC236}">
                <a16:creationId xmlns:a16="http://schemas.microsoft.com/office/drawing/2014/main" id="{EA095E96-319D-4055-AD99-41FEB4030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82496"/>
            <a:ext cx="6327657" cy="3684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B73D0-9DB4-9A19-2C83-C8246E019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2301530"/>
            <a:ext cx="4887459" cy="1826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600" dirty="0"/>
              <a:t>Seção 12: Migration Services</a:t>
            </a:r>
          </a:p>
        </p:txBody>
      </p:sp>
    </p:spTree>
    <p:extLst>
      <p:ext uri="{BB962C8B-B14F-4D97-AF65-F5344CB8AC3E}">
        <p14:creationId xmlns:p14="http://schemas.microsoft.com/office/powerpoint/2010/main" val="297670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ConfettiVTI">
  <a:themeElements>
    <a:clrScheme name="AnalogousFromDarkSeedLeftStep">
      <a:dk1>
        <a:srgbClr val="000000"/>
      </a:dk1>
      <a:lt1>
        <a:srgbClr val="FFFFFF"/>
      </a:lt1>
      <a:dk2>
        <a:srgbClr val="2A301B"/>
      </a:dk2>
      <a:lt2>
        <a:srgbClr val="F0F3F2"/>
      </a:lt2>
      <a:accent1>
        <a:srgbClr val="C34D80"/>
      </a:accent1>
      <a:accent2>
        <a:srgbClr val="B13BA0"/>
      </a:accent2>
      <a:accent3>
        <a:srgbClr val="A34DC3"/>
      </a:accent3>
      <a:accent4>
        <a:srgbClr val="6A47B6"/>
      </a:accent4>
      <a:accent5>
        <a:srgbClr val="4D59C3"/>
      </a:accent5>
      <a:accent6>
        <a:srgbClr val="3B78B1"/>
      </a:accent6>
      <a:hlink>
        <a:srgbClr val="483FBF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nfettiVTI" id="{B5618F7C-B4F0-4D28-83B4-440D0519681F}" vid="{5F84EFDF-E14E-48C6-955C-990A32085A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30191</TotalTime>
  <Words>1487</Words>
  <Application>Microsoft Macintosh PowerPoint</Application>
  <PresentationFormat>Widescreen</PresentationFormat>
  <Paragraphs>235</Paragraphs>
  <Slides>150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150</vt:i4>
      </vt:variant>
    </vt:vector>
  </HeadingPairs>
  <TitlesOfParts>
    <vt:vector size="156" baseType="lpstr">
      <vt:lpstr>Aptos</vt:lpstr>
      <vt:lpstr>Arial</vt:lpstr>
      <vt:lpstr>AvenirNext LT Pro Medium</vt:lpstr>
      <vt:lpstr>Calibri</vt:lpstr>
      <vt:lpstr>Gill Sans Nova</vt:lpstr>
      <vt:lpstr>ConfettiVTI</vt:lpstr>
      <vt:lpstr>AWS Certified Solutions Architect Associate</vt:lpstr>
      <vt:lpstr>Seção 1: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2: Application Integration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3: Cost Management</vt:lpstr>
      <vt:lpstr>PowerPoint Presentation</vt:lpstr>
      <vt:lpstr>PowerPoint Presentation</vt:lpstr>
      <vt:lpstr>PowerPoint Presentation</vt:lpstr>
      <vt:lpstr>PowerPoint Presentation</vt:lpstr>
      <vt:lpstr>Seção 4: Compute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5: Containers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6: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7: Developer Tools</vt:lpstr>
      <vt:lpstr>PowerPoint Presentation</vt:lpstr>
      <vt:lpstr>Seção 8: Front-End Web Mobile</vt:lpstr>
      <vt:lpstr>PowerPoint Presentation</vt:lpstr>
      <vt:lpstr>PowerPoint Presentation</vt:lpstr>
      <vt:lpstr>PowerPoint Presentation</vt:lpstr>
      <vt:lpstr>PowerPoint Presentation</vt:lpstr>
      <vt:lpstr>Seção 9: Machine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10: Management and Governance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11: Media Services</vt:lpstr>
      <vt:lpstr>PowerPoint Presentation</vt:lpstr>
      <vt:lpstr>PowerPoint Presentation</vt:lpstr>
      <vt:lpstr>Seção 12: Migration Services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13: Networking and Content Delivery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14: Security, Identity and Compliance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Seção 15: Serverless</vt:lpstr>
      <vt:lpstr>PowerPoint Presentation</vt:lpstr>
      <vt:lpstr>PowerPoint Presentation</vt:lpstr>
      <vt:lpstr>PowerPoint Presentation</vt:lpstr>
      <vt:lpstr>Seção 16: Storage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Marcelo Amorim</dc:creator>
  <cp:lastModifiedBy>Marcelo Amorim</cp:lastModifiedBy>
  <cp:revision>10</cp:revision>
  <dcterms:created xsi:type="dcterms:W3CDTF">2024-07-18T03:55:56Z</dcterms:created>
  <dcterms:modified xsi:type="dcterms:W3CDTF">2024-09-10T00:09:07Z</dcterms:modified>
</cp:coreProperties>
</file>